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8.xml" ContentType="application/vnd.openxmlformats-officedocument.presentationml.notesSlide+xml"/>
  <Override PartName="/ppt/tags/tag16.xml" ContentType="application/vnd.openxmlformats-officedocument.presentationml.tags+xml"/>
  <Override PartName="/ppt/notesSlides/notesSlide29.xml" ContentType="application/vnd.openxmlformats-officedocument.presentationml.notesSlide+xml"/>
  <Override PartName="/ppt/tags/tag1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22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409" r:id="rId2"/>
    <p:sldId id="411" r:id="rId3"/>
    <p:sldId id="302" r:id="rId4"/>
    <p:sldId id="303" r:id="rId5"/>
    <p:sldId id="412" r:id="rId6"/>
    <p:sldId id="305" r:id="rId7"/>
    <p:sldId id="306" r:id="rId8"/>
    <p:sldId id="307" r:id="rId9"/>
    <p:sldId id="308" r:id="rId10"/>
    <p:sldId id="309" r:id="rId11"/>
    <p:sldId id="310" r:id="rId12"/>
    <p:sldId id="296" r:id="rId13"/>
    <p:sldId id="298" r:id="rId14"/>
    <p:sldId id="324" r:id="rId15"/>
    <p:sldId id="311" r:id="rId16"/>
    <p:sldId id="312" r:id="rId17"/>
    <p:sldId id="313" r:id="rId18"/>
    <p:sldId id="325" r:id="rId19"/>
    <p:sldId id="314" r:id="rId20"/>
    <p:sldId id="315" r:id="rId21"/>
    <p:sldId id="326" r:id="rId22"/>
    <p:sldId id="316" r:id="rId23"/>
    <p:sldId id="317" r:id="rId24"/>
    <p:sldId id="327" r:id="rId25"/>
    <p:sldId id="318" r:id="rId26"/>
    <p:sldId id="323" r:id="rId27"/>
    <p:sldId id="319" r:id="rId28"/>
    <p:sldId id="320" r:id="rId29"/>
    <p:sldId id="321" r:id="rId30"/>
    <p:sldId id="322" r:id="rId31"/>
    <p:sldId id="413" r:id="rId32"/>
    <p:sldId id="300" r:id="rId33"/>
    <p:sldId id="414" r:id="rId34"/>
    <p:sldId id="415" r:id="rId35"/>
    <p:sldId id="416" r:id="rId36"/>
    <p:sldId id="417" r:id="rId37"/>
    <p:sldId id="418" r:id="rId38"/>
    <p:sldId id="338" r:id="rId39"/>
    <p:sldId id="339" r:id="rId40"/>
    <p:sldId id="340" r:id="rId41"/>
    <p:sldId id="342" r:id="rId42"/>
    <p:sldId id="343" r:id="rId43"/>
    <p:sldId id="419" r:id="rId44"/>
    <p:sldId id="329" r:id="rId45"/>
    <p:sldId id="330" r:id="rId46"/>
    <p:sldId id="331" r:id="rId47"/>
    <p:sldId id="420" r:id="rId48"/>
    <p:sldId id="421" r:id="rId49"/>
    <p:sldId id="422" r:id="rId50"/>
    <p:sldId id="423" r:id="rId51"/>
    <p:sldId id="341" r:id="rId52"/>
    <p:sldId id="424" r:id="rId53"/>
    <p:sldId id="425" r:id="rId54"/>
    <p:sldId id="345" r:id="rId55"/>
    <p:sldId id="426" r:id="rId56"/>
    <p:sldId id="427" r:id="rId57"/>
    <p:sldId id="299" r:id="rId58"/>
    <p:sldId id="428" r:id="rId59"/>
    <p:sldId id="429" r:id="rId60"/>
    <p:sldId id="332" r:id="rId61"/>
    <p:sldId id="333" r:id="rId62"/>
    <p:sldId id="439" r:id="rId63"/>
    <p:sldId id="334" r:id="rId64"/>
    <p:sldId id="335" r:id="rId65"/>
    <p:sldId id="336" r:id="rId66"/>
    <p:sldId id="344" r:id="rId67"/>
    <p:sldId id="347" r:id="rId68"/>
    <p:sldId id="348" r:id="rId69"/>
    <p:sldId id="349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301" r:id="rId79"/>
  </p:sldIdLst>
  <p:sldSz cx="9144000" cy="6858000" type="screen4x3"/>
  <p:notesSz cx="6400800" cy="86868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40">
          <p15:clr>
            <a:srgbClr val="A4A3A4"/>
          </p15:clr>
        </p15:guide>
        <p15:guide id="2" orient="horz" pos="640">
          <p15:clr>
            <a:srgbClr val="A4A3A4"/>
          </p15:clr>
        </p15:guide>
        <p15:guide id="3" orient="horz" pos="712">
          <p15:clr>
            <a:srgbClr val="A4A3A4"/>
          </p15:clr>
        </p15:guide>
        <p15:guide id="4" orient="horz" pos="3928">
          <p15:clr>
            <a:srgbClr val="A4A3A4"/>
          </p15:clr>
        </p15:guide>
        <p15:guide id="5" orient="horz" pos="3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24E0C"/>
    <a:srgbClr val="17ABE3"/>
    <a:srgbClr val="A20000"/>
    <a:srgbClr val="A40000"/>
    <a:srgbClr val="9E0000"/>
    <a:srgbClr val="C7450B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0" autoAdjust="0"/>
    <p:restoredTop sz="94806" autoAdjust="0"/>
  </p:normalViewPr>
  <p:slideViewPr>
    <p:cSldViewPr snapToGrid="0">
      <p:cViewPr varScale="1">
        <p:scale>
          <a:sx n="115" d="100"/>
          <a:sy n="115" d="100"/>
        </p:scale>
        <p:origin x="1944" y="67"/>
      </p:cViewPr>
      <p:guideLst>
        <p:guide pos="5440"/>
        <p:guide orient="horz" pos="640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435849"/>
          </a:xfrm>
          <a:prstGeom prst="rect">
            <a:avLst/>
          </a:prstGeom>
        </p:spPr>
        <p:txBody>
          <a:bodyPr vert="horz" lIns="86210" tIns="43105" rIns="86210" bIns="43105" rtlCol="0"/>
          <a:lstStyle>
            <a:lvl1pPr algn="l">
              <a:defRPr sz="11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435849"/>
          </a:xfrm>
          <a:prstGeom prst="rect">
            <a:avLst/>
          </a:prstGeom>
        </p:spPr>
        <p:txBody>
          <a:bodyPr vert="horz" lIns="86210" tIns="43105" rIns="86210" bIns="43105" rtlCol="0"/>
          <a:lstStyle>
            <a:lvl1pPr algn="r">
              <a:defRPr sz="1100"/>
            </a:lvl1pPr>
          </a:lstStyle>
          <a:p>
            <a:fld id="{B478E0E4-DC06-4041-AFA7-BB6F527FFA3F}" type="datetimeFigureOut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2023/6/28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250953"/>
            <a:ext cx="2773680" cy="435848"/>
          </a:xfrm>
          <a:prstGeom prst="rect">
            <a:avLst/>
          </a:prstGeom>
        </p:spPr>
        <p:txBody>
          <a:bodyPr vert="horz" lIns="86210" tIns="43105" rIns="86210" bIns="43105" rtlCol="0" anchor="b"/>
          <a:lstStyle>
            <a:lvl1pPr algn="l">
              <a:defRPr sz="11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625639" y="8250953"/>
            <a:ext cx="2773680" cy="435848"/>
          </a:xfrm>
          <a:prstGeom prst="rect">
            <a:avLst/>
          </a:prstGeom>
        </p:spPr>
        <p:txBody>
          <a:bodyPr vert="horz" lIns="86210" tIns="43105" rIns="86210" bIns="43105" rtlCol="0" anchor="b"/>
          <a:lstStyle>
            <a:lvl1pPr algn="r">
              <a:defRPr sz="1100"/>
            </a:lvl1pPr>
          </a:lstStyle>
          <a:p>
            <a:fld id="{B14B7432-8BB0-4EFA-A417-EFCDC17B2811}" type="slidenum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‹#›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435849"/>
          </a:xfrm>
          <a:prstGeom prst="rect">
            <a:avLst/>
          </a:prstGeom>
        </p:spPr>
        <p:txBody>
          <a:bodyPr vert="horz" lIns="86210" tIns="43105" rIns="86210" bIns="43105" rtlCol="0"/>
          <a:lstStyle>
            <a:lvl1pPr algn="l">
              <a:defRPr sz="11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435849"/>
          </a:xfrm>
          <a:prstGeom prst="rect">
            <a:avLst/>
          </a:prstGeom>
        </p:spPr>
        <p:txBody>
          <a:bodyPr vert="horz" lIns="86210" tIns="43105" rIns="86210" bIns="43105" rtlCol="0"/>
          <a:lstStyle>
            <a:lvl1pPr algn="r">
              <a:defRPr sz="1100">
                <a:latin typeface="阿里巴巴普惠体 R" panose="00020600040101010101" pitchFamily="18" charset="-122"/>
              </a:defRPr>
            </a:lvl1pPr>
          </a:lstStyle>
          <a:p>
            <a:fld id="{E86D8963-CFCD-4740-AF60-049850373CDF}" type="datetimeFigureOut">
              <a:rPr lang="zh-CN" altLang="en-US" smtClean="0"/>
              <a:t>2023/6/28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085850"/>
            <a:ext cx="3908425" cy="2932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210" tIns="43105" rIns="86210" bIns="43105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0080" y="4180522"/>
            <a:ext cx="5120640" cy="3420428"/>
          </a:xfrm>
          <a:prstGeom prst="rect">
            <a:avLst/>
          </a:prstGeom>
        </p:spPr>
        <p:txBody>
          <a:bodyPr vert="horz" lIns="86210" tIns="43105" rIns="86210" bIns="43105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250953"/>
            <a:ext cx="2773680" cy="435848"/>
          </a:xfrm>
          <a:prstGeom prst="rect">
            <a:avLst/>
          </a:prstGeom>
        </p:spPr>
        <p:txBody>
          <a:bodyPr vert="horz" lIns="86210" tIns="43105" rIns="86210" bIns="43105" rtlCol="0" anchor="b"/>
          <a:lstStyle>
            <a:lvl1pPr algn="l">
              <a:defRPr sz="11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25639" y="8250953"/>
            <a:ext cx="2773680" cy="435848"/>
          </a:xfrm>
          <a:prstGeom prst="rect">
            <a:avLst/>
          </a:prstGeom>
        </p:spPr>
        <p:txBody>
          <a:bodyPr vert="horz" lIns="86210" tIns="43105" rIns="86210" bIns="43105" rtlCol="0" anchor="b"/>
          <a:lstStyle>
            <a:lvl1pPr algn="r">
              <a:defRPr sz="1100">
                <a:latin typeface="阿里巴巴普惠体 R" panose="00020600040101010101" pitchFamily="18" charset="-122"/>
              </a:defRPr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623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613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制作感谢页（伯禹</a:t>
            </a:r>
            <a:r>
              <a:rPr kumimoji="1" lang="en-US" altLang="zh-CN" dirty="0"/>
              <a:t>logo+</a:t>
            </a:r>
            <a:r>
              <a:rPr kumimoji="1" lang="zh-CN" altLang="en-US" dirty="0"/>
              <a:t>打造</a:t>
            </a:r>
            <a:r>
              <a:rPr kumimoji="1" lang="en-US" altLang="zh-CN" dirty="0"/>
              <a:t>AI</a:t>
            </a:r>
            <a:r>
              <a:rPr kumimoji="1" lang="zh-CN" altLang="en-US" dirty="0"/>
              <a:t>领域的黄埔军校）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782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900543" y="3863753"/>
            <a:ext cx="292569" cy="148948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-1525233" y="558078"/>
            <a:ext cx="5606064" cy="5606064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-1040067" y="1043244"/>
            <a:ext cx="4635731" cy="4635731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3221" y="2050783"/>
            <a:ext cx="3179425" cy="32847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8196" y="2002626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13221" y="2820980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28196" y="2781327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13221" y="3599681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428196" y="3560028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313221" y="4378382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428196" y="4338729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14576" y="2471256"/>
            <a:ext cx="15860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kumimoji="1" lang="en-US" altLang="zh-CN" sz="5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  <a:endParaRPr kumimoji="1" lang="zh-CN" altLang="en-US" sz="2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9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 b="1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2059916" y="1068397"/>
            <a:ext cx="4616441" cy="4616441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2441307" y="1467919"/>
            <a:ext cx="3817398" cy="3817398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59916" y="2818892"/>
            <a:ext cx="4627179" cy="1220215"/>
          </a:xfrm>
        </p:spPr>
        <p:txBody>
          <a:bodyPr anchor="ctr" anchorCtr="0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3788" y="1993474"/>
            <a:ext cx="2812436" cy="82541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C22E-9164-4696-9168-EDBA700053FC}" type="datetime1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94464" y="11939"/>
            <a:ext cx="7870345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2444" y="1130300"/>
            <a:ext cx="8137922" cy="5006975"/>
          </a:xfrm>
        </p:spPr>
        <p:txBody>
          <a:bodyPr>
            <a:normAutofit/>
          </a:bodyPr>
          <a:lstStyle>
            <a:lvl1pPr>
              <a:defRPr sz="18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sz="16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>
              <a:defRPr sz="14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B24-CB5B-412F-B128-4628C90E8BC1}" type="datetime1">
              <a:rPr lang="zh-CN" altLang="en-US" smtClean="0"/>
              <a:t>2023/6/28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502444" y="2"/>
            <a:ext cx="8137922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983768" y="2782669"/>
            <a:ext cx="333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B0F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THANK YOU</a:t>
            </a:r>
            <a:endParaRPr lang="zh-CN" altLang="en-US" sz="3600" b="1" dirty="0">
              <a:solidFill>
                <a:srgbClr val="00B0F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186431" y="896645"/>
            <a:ext cx="8708994" cy="35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2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1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6240464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7EA80D07-DD1C-4394-B772-7A3A4926BCD2}" type="datetime1">
              <a:rPr lang="zh-CN" altLang="en-US" smtClean="0"/>
              <a:t>2023/6/28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3" y="6240464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Boyu.AI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</p:sldLayoutIdLst>
  <p:hf hdr="0" dt="0"/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wmf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50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30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8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1.png"/><Relationship Id="rId7" Type="http://schemas.openxmlformats.org/officeDocument/2006/relationships/image" Target="../media/image25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9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7" Type="http://schemas.openxmlformats.org/officeDocument/2006/relationships/image" Target="../media/image111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11" Type="http://schemas.openxmlformats.org/officeDocument/2006/relationships/image" Target="../media/image152.png"/><Relationship Id="rId5" Type="http://schemas.openxmlformats.org/officeDocument/2006/relationships/image" Target="../media/image91.png"/><Relationship Id="rId10" Type="http://schemas.openxmlformats.org/officeDocument/2006/relationships/image" Target="../media/image142.png"/><Relationship Id="rId9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5" Type="http://schemas.openxmlformats.org/officeDocument/2006/relationships/image" Target="../media/image171.png"/><Relationship Id="rId4" Type="http://schemas.openxmlformats.org/officeDocument/2006/relationships/image" Target="../media/image16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3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9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png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8.png"/><Relationship Id="rId9" Type="http://schemas.openxmlformats.org/officeDocument/2006/relationships/image" Target="../media/image4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17728" y="405304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线性模型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3115"/>
            <a:ext cx="588515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A218AF-4E0B-46A9-B4FA-11ABC544612C}"/>
              </a:ext>
            </a:extLst>
          </p:cNvPr>
          <p:cNvSpPr txBox="1"/>
          <p:nvPr/>
        </p:nvSpPr>
        <p:spPr>
          <a:xfrm>
            <a:off x="2317728" y="730136"/>
            <a:ext cx="5887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机器学习</a:t>
            </a:r>
            <a:endParaRPr lang="en-US" altLang="zh-CN" sz="28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第</a:t>
            </a:r>
            <a:r>
              <a:rPr lang="en-US" altLang="zh-CN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r>
              <a:rPr lang="zh-CN" altLang="en-US" sz="28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节</a:t>
            </a:r>
            <a:endParaRPr lang="zh-CN" altLang="en-US" sz="4000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1290B1-B0B9-4B1B-9B40-8F86C1E93176}"/>
              </a:ext>
            </a:extLst>
          </p:cNvPr>
          <p:cNvSpPr txBox="1"/>
          <p:nvPr/>
        </p:nvSpPr>
        <p:spPr>
          <a:xfrm>
            <a:off x="2317728" y="1785532"/>
            <a:ext cx="5887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涉及知识点：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线性回归、梯度更新方式、线性回归矩阵形式、泛线性模型、最大似然估计、逻辑斯谛回归、分类指标、逻辑斯谛回归的实践</a:t>
            </a:r>
            <a:endParaRPr lang="zh-CN" altLang="en-US" sz="3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74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最小</a:t>
            </a:r>
            <a:r>
              <a:rPr lang="zh-CN" altLang="en-US" dirty="0"/>
              <a:t>化目标函数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1292181"/>
                <a:ext cx="8137922" cy="1238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举一个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=1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的简单示例，对于数据点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=(2,1)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92181"/>
                <a:ext cx="8137922" cy="1238583"/>
              </a:xfrm>
              <a:prstGeom prst="rect">
                <a:avLst/>
              </a:prstGeom>
              <a:blipFill rotWithShape="1">
                <a:blip r:embed="rId5"/>
                <a:stretch>
                  <a:fillRect l="-449" t="-2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9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2" y="2737297"/>
            <a:ext cx="4026353" cy="3261013"/>
          </a:xfrm>
          <a:prstGeom prst="rect">
            <a:avLst/>
          </a:prstGeom>
        </p:spPr>
      </p:pic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325" y="2737297"/>
            <a:ext cx="2265885" cy="3411209"/>
          </a:xfrm>
          <a:prstGeom prst="rect">
            <a:avLst/>
          </a:prstGeom>
        </p:spPr>
      </p:pic>
      <p:pic>
        <p:nvPicPr>
          <p:cNvPr id="13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910" y="2737297"/>
            <a:ext cx="2247822" cy="34778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梯度学习方法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grpSp>
        <p:nvGrpSpPr>
          <p:cNvPr id="10" name="组合 18"/>
          <p:cNvGrpSpPr/>
          <p:nvPr/>
        </p:nvGrpSpPr>
        <p:grpSpPr>
          <a:xfrm>
            <a:off x="1883392" y="1270000"/>
            <a:ext cx="5475352" cy="4269642"/>
            <a:chOff x="1864271" y="1270000"/>
            <a:chExt cx="5129365" cy="3999844"/>
          </a:xfrm>
        </p:grpSpPr>
        <p:pic>
          <p:nvPicPr>
            <p:cNvPr id="11" name="图片 4"/>
            <p:cNvPicPr>
              <a:picLocks noChangeAspect="1"/>
            </p:cNvPicPr>
            <p:nvPr/>
          </p:nvPicPr>
          <p:blipFill rotWithShape="1">
            <a:blip r:embed="rId3"/>
            <a:srcRect l="5237"/>
            <a:stretch>
              <a:fillRect/>
            </a:stretch>
          </p:blipFill>
          <p:spPr>
            <a:xfrm>
              <a:off x="1864271" y="1270000"/>
              <a:ext cx="5129365" cy="3999844"/>
            </a:xfrm>
            <a:prstGeom prst="rect">
              <a:avLst/>
            </a:prstGeom>
          </p:spPr>
        </p:pic>
        <p:sp>
          <p:nvSpPr>
            <p:cNvPr id="14" name="椭圆 5"/>
            <p:cNvSpPr/>
            <p:nvPr/>
          </p:nvSpPr>
          <p:spPr>
            <a:xfrm>
              <a:off x="6281738" y="27432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直接箭头连接符 7"/>
            <p:cNvCxnSpPr/>
            <p:nvPr/>
          </p:nvCxnSpPr>
          <p:spPr>
            <a:xfrm flipH="1">
              <a:off x="6086476" y="2888456"/>
              <a:ext cx="242887" cy="4833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9"/>
            <p:cNvSpPr/>
            <p:nvPr/>
          </p:nvSpPr>
          <p:spPr>
            <a:xfrm>
              <a:off x="5981701" y="3364706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直接连接符 11"/>
            <p:cNvCxnSpPr>
              <a:stCxn id="14" idx="4"/>
            </p:cNvCxnSpPr>
            <p:nvPr/>
          </p:nvCxnSpPr>
          <p:spPr>
            <a:xfrm>
              <a:off x="6357938" y="2895600"/>
              <a:ext cx="0" cy="19812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3"/>
            <p:cNvCxnSpPr>
              <a:stCxn id="16" idx="4"/>
            </p:cNvCxnSpPr>
            <p:nvPr/>
          </p:nvCxnSpPr>
          <p:spPr>
            <a:xfrm>
              <a:off x="6057901" y="3517106"/>
              <a:ext cx="0" cy="1359694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对象 15"/>
            <p:cNvGraphicFramePr>
              <a:graphicFrameLocks noChangeAspect="1"/>
            </p:cNvGraphicFramePr>
            <p:nvPr/>
          </p:nvGraphicFramePr>
          <p:xfrm>
            <a:off x="6281738" y="5041244"/>
            <a:ext cx="291794" cy="224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2647950" imgH="2019300" progId="Equation.Ribbit">
                    <p:embed/>
                  </p:oleObj>
                </mc:Choice>
                <mc:Fallback>
                  <p:oleObj name="Formula" r:id="rId4" imgW="2647950" imgH="2019300" progId="Equation.Ribbit">
                    <p:embed/>
                    <p:pic>
                      <p:nvPicPr>
                        <p:cNvPr id="19" name="对象 1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81738" y="5041244"/>
                          <a:ext cx="291794" cy="2243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6"/>
            <p:cNvGraphicFramePr>
              <a:graphicFrameLocks noChangeAspect="1"/>
            </p:cNvGraphicFramePr>
            <p:nvPr/>
          </p:nvGraphicFramePr>
          <p:xfrm>
            <a:off x="5910263" y="5041900"/>
            <a:ext cx="354012" cy="223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3200400" imgH="2019300" progId="Equation.Ribbit">
                    <p:embed/>
                  </p:oleObj>
                </mc:Choice>
                <mc:Fallback>
                  <p:oleObj name="Formula" r:id="rId6" imgW="3200400" imgH="2019300" progId="Equation.Ribbit">
                    <p:embed/>
                    <p:pic>
                      <p:nvPicPr>
                        <p:cNvPr id="20" name="对象 1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910263" y="5041900"/>
                          <a:ext cx="354012" cy="2238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" name="直接箭头连接符 14"/>
            <p:cNvCxnSpPr/>
            <p:nvPr/>
          </p:nvCxnSpPr>
          <p:spPr>
            <a:xfrm flipH="1">
              <a:off x="6057901" y="4871330"/>
              <a:ext cx="2952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12663" y="5535128"/>
                <a:ext cx="3112654" cy="678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← 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old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63" y="5535128"/>
                <a:ext cx="3112654" cy="67858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54549" y="2733964"/>
                <a:ext cx="7773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549" y="2733964"/>
                <a:ext cx="777392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梯度更新方式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2599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11" name="文本占位符 1"/>
          <p:cNvSpPr>
            <a:spLocks noGrp="1"/>
          </p:cNvSpPr>
          <p:nvPr>
            <p:ph type="body" idx="1"/>
          </p:nvPr>
        </p:nvSpPr>
        <p:spPr>
          <a:xfrm>
            <a:off x="5199300" y="2036916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批量梯度下降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2"/>
          </p:nvPr>
        </p:nvSpPr>
        <p:spPr>
          <a:xfrm>
            <a:off x="4428196" y="1987039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idx="13"/>
          </p:nvPr>
        </p:nvSpPr>
        <p:spPr>
          <a:xfrm>
            <a:off x="5199300" y="2815617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随机梯度下降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idx="14"/>
          </p:nvPr>
        </p:nvSpPr>
        <p:spPr>
          <a:xfrm>
            <a:off x="4428196" y="2759236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3"/>
          <p:cNvSpPr txBox="1"/>
          <p:nvPr/>
        </p:nvSpPr>
        <p:spPr>
          <a:xfrm>
            <a:off x="5203917" y="3531434"/>
            <a:ext cx="3441065" cy="4077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marL="0" indent="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9144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3716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8288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22860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小批量梯度下降</a:t>
            </a:r>
          </a:p>
        </p:txBody>
      </p:sp>
      <p:sp>
        <p:nvSpPr>
          <p:cNvPr id="8" name="文本占位符 4"/>
          <p:cNvSpPr txBox="1"/>
          <p:nvPr/>
        </p:nvSpPr>
        <p:spPr>
          <a:xfrm>
            <a:off x="4428196" y="3487093"/>
            <a:ext cx="636022" cy="407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9144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3716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8288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22860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3"/>
          <p:cNvSpPr txBox="1"/>
          <p:nvPr/>
        </p:nvSpPr>
        <p:spPr>
          <a:xfrm>
            <a:off x="5193755" y="4287083"/>
            <a:ext cx="3441065" cy="4077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marL="0" indent="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9144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3716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8288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22860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基本搜索步骤</a:t>
            </a:r>
          </a:p>
        </p:txBody>
      </p:sp>
      <p:sp>
        <p:nvSpPr>
          <p:cNvPr id="15" name="文本占位符 4"/>
          <p:cNvSpPr txBox="1"/>
          <p:nvPr/>
        </p:nvSpPr>
        <p:spPr>
          <a:xfrm>
            <a:off x="4428192" y="4247251"/>
            <a:ext cx="636022" cy="407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9144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3716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8288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22860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766205" y="2818892"/>
            <a:ext cx="5167602" cy="122021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批量梯度下降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批量梯度下降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443" y="1265454"/>
                <a:ext cx="8207448" cy="454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400" indent="-284400"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优化目标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                    </m:t>
                      </m:r>
                      <m:limLow>
                        <m:limLow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lim>
                      </m:limLow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𝐽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 </m:t>
                      </m:r>
                    </m:oMath>
                  </m:oMathPara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根据整个批量数据的梯度更新参数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← 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endParaRPr lang="zh-CN" altLang="en-US" sz="2000" dirty="0"/>
              </a:p>
              <a:p>
                <a:pPr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sup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)</m:t>
                                  </m:r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阿里巴巴普惠体 R" panose="00020600040101010101" pitchFamily="18" charset="-122"/>
                                                  <a:cs typeface="阿里巴巴普惠体 R" panose="00020600040101010101" pitchFamily="18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𝜕𝜃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 </m:t>
                              </m:r>
                            </m:e>
                          </m:eqArr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))</m:t>
                          </m:r>
                        </m:e>
                      </m:nary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0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new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old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𝜂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265454"/>
                <a:ext cx="8207448" cy="4540923"/>
              </a:xfrm>
              <a:prstGeom prst="rect">
                <a:avLst/>
              </a:prstGeom>
              <a:blipFill>
                <a:blip r:embed="rId5"/>
                <a:stretch>
                  <a:fillRect l="-445" t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线性模型学习展示 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 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函数曲线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24" y="1050637"/>
            <a:ext cx="5553075" cy="4627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20660" y="5678200"/>
                <a:ext cx="2049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660" y="5678200"/>
                <a:ext cx="2049664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5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58" y="1281550"/>
            <a:ext cx="6170084" cy="4627563"/>
          </a:xfrm>
          <a:prstGeom prst="rect">
            <a:avLst/>
          </a:prstGeom>
        </p:spPr>
      </p:pic>
      <p:sp>
        <p:nvSpPr>
          <p:cNvPr id="6" name="文本框 3"/>
          <p:cNvSpPr txBox="1"/>
          <p:nvPr/>
        </p:nvSpPr>
        <p:spPr>
          <a:xfrm>
            <a:off x="3837482" y="59305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批量梯度更新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681738" y="1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1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线性模型学习展示 </a:t>
            </a:r>
            <a:r>
              <a:rPr lang="en-US" altLang="zh-CN" dirty="0"/>
              <a:t>– </a:t>
            </a:r>
            <a:r>
              <a:rPr lang="zh-CN" altLang="en-US" dirty="0"/>
              <a:t>参数改变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766205" y="2818892"/>
            <a:ext cx="5167602" cy="122021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随机梯度下降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随机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梯度下降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443" y="1265454"/>
                <a:ext cx="8207448" cy="4596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400" indent="-284400"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优化目标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              </m:t>
                      </m:r>
                      <m:limLow>
                        <m:limLow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lim>
                      </m:limLow>
                      <m:r>
                        <a:rPr lang="en-US" altLang="zh-CN" sz="20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根据整个批量数据的梯度更新参数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endParaRPr lang="zh-CN" altLang="en-US" sz="2000" dirty="0"/>
              </a:p>
              <a:p>
                <a:pPr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𝜕𝜃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0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new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old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𝜂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0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对比批量梯度下降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Arial" panose="020B0604020202020204" pitchFamily="34" charset="0"/>
                  <a:buChar char="•"/>
                </a:pP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更快地更新参数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zh-CN" altLang="en-US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优点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学习中不确定性或震荡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zh-CN" altLang="en-US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缺点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265454"/>
                <a:ext cx="8207448" cy="4596002"/>
              </a:xfrm>
              <a:prstGeom prst="rect">
                <a:avLst/>
              </a:prstGeom>
              <a:blipFill>
                <a:blip r:embed="rId5"/>
                <a:stretch>
                  <a:fillRect l="-445" t="-796" b="-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线性回归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2599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81738" y="1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1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线性模型学习展示 </a:t>
            </a:r>
            <a:r>
              <a:rPr lang="en-US" altLang="zh-CN" dirty="0"/>
              <a:t>– </a:t>
            </a:r>
            <a:r>
              <a:rPr lang="zh-CN" altLang="en-US" dirty="0"/>
              <a:t>参数改变</a:t>
            </a: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58" y="1244604"/>
            <a:ext cx="6170084" cy="4627563"/>
          </a:xfrm>
          <a:prstGeom prst="rect">
            <a:avLst/>
          </a:prstGeom>
        </p:spPr>
      </p:pic>
      <p:sp>
        <p:nvSpPr>
          <p:cNvPr id="8" name="文本框 2"/>
          <p:cNvSpPr txBox="1"/>
          <p:nvPr/>
        </p:nvSpPr>
        <p:spPr>
          <a:xfrm>
            <a:off x="3837482" y="589363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随机梯度更新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766205" y="2818892"/>
            <a:ext cx="5167602" cy="1220215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小批量梯度</a:t>
            </a:r>
            <a:br>
              <a:rPr kumimoji="1" lang="en-US" altLang="zh-CN" dirty="0"/>
            </a:br>
            <a:r>
              <a:rPr kumimoji="1" lang="zh-CN" altLang="en-US" dirty="0"/>
              <a:t>下降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小批量梯度下降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443" y="1265454"/>
                <a:ext cx="8207448" cy="487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  <a:buSzPct val="88000"/>
                </a:pP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 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批量梯度下降和随机梯度下降的结合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  <a:buSzPct val="88000"/>
                </a:pP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  <a:buSzPct val="88000"/>
                </a:pP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将整个训练集分成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𝐾</m:t>
                    </m:r>
                  </m:oMath>
                </a14:m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个小批量（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mini-batches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  <a:buSzPct val="88000"/>
                </a:pPr>
                <a:r>
                  <a:rPr lang="en-US" altLang="zh-CN" sz="2000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{1,2,3,⋯,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}</m:t>
                    </m:r>
                  </m:oMath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对于每一个小批量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, 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做一步批量下降来降低</a:t>
                </a:r>
                <a:endParaRPr lang="en-US" altLang="zh-CN" sz="2000" i="1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对于每一个小批量，更新参数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endParaRPr lang="en-US" altLang="zh-CN" sz="20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265454"/>
                <a:ext cx="8207448" cy="4871013"/>
              </a:xfrm>
              <a:prstGeom prst="rect">
                <a:avLst/>
              </a:prstGeom>
              <a:blipFill rotWithShape="1">
                <a:blip r:embed="rId5"/>
                <a:stretch>
                  <a:fillRect l="-445" b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文本占位符 3"/>
          <p:cNvSpPr txBox="1"/>
          <p:nvPr/>
        </p:nvSpPr>
        <p:spPr>
          <a:xfrm>
            <a:off x="502444" y="2586437"/>
            <a:ext cx="136717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训练步骤</a:t>
            </a:r>
          </a:p>
        </p:txBody>
      </p:sp>
      <p:sp>
        <p:nvSpPr>
          <p:cNvPr id="8" name="文本占位符 3"/>
          <p:cNvSpPr txBox="1"/>
          <p:nvPr/>
        </p:nvSpPr>
        <p:spPr>
          <a:xfrm>
            <a:off x="502444" y="1193764"/>
            <a:ext cx="136717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算法思想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小批量梯度下降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443" y="1055904"/>
            <a:ext cx="8207448" cy="278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结合了批量梯度下降和随机梯度下降的优点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SzPct val="88000"/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批量梯度下降的优秀的稳定性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SzPct val="88000"/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随机梯度下降的快速更新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4480" indent="-284480">
              <a:lnSpc>
                <a:spcPct val="20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小批量梯度下降很适合使用在并行化计算中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SzPct val="88000"/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将每个小批量数据进一步切分，每个线程分别计算梯度，最后再加和这些梯度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7" name="组合 55"/>
          <p:cNvGrpSpPr/>
          <p:nvPr/>
        </p:nvGrpSpPr>
        <p:grpSpPr>
          <a:xfrm>
            <a:off x="964744" y="3872988"/>
            <a:ext cx="7230210" cy="2470666"/>
            <a:chOff x="982639" y="4082954"/>
            <a:chExt cx="7230210" cy="2470666"/>
          </a:xfrm>
        </p:grpSpPr>
        <p:sp>
          <p:nvSpPr>
            <p:cNvPr id="8" name="矩形 3"/>
            <p:cNvSpPr/>
            <p:nvPr/>
          </p:nvSpPr>
          <p:spPr>
            <a:xfrm>
              <a:off x="982639" y="5086485"/>
              <a:ext cx="1037230" cy="9007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Mini-batch</a:t>
              </a:r>
            </a:p>
          </p:txBody>
        </p:sp>
        <p:grpSp>
          <p:nvGrpSpPr>
            <p:cNvPr id="9" name="组合 10"/>
            <p:cNvGrpSpPr/>
            <p:nvPr/>
          </p:nvGrpSpPr>
          <p:grpSpPr>
            <a:xfrm>
              <a:off x="3610167" y="4547399"/>
              <a:ext cx="1692318" cy="450376"/>
              <a:chOff x="2033517" y="4244453"/>
              <a:chExt cx="1692318" cy="450376"/>
            </a:xfrm>
          </p:grpSpPr>
          <p:sp>
            <p:nvSpPr>
              <p:cNvPr id="42" name="矩形 4"/>
              <p:cNvSpPr/>
              <p:nvPr/>
            </p:nvSpPr>
            <p:spPr>
              <a:xfrm>
                <a:off x="203351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矩形 5"/>
              <p:cNvSpPr/>
              <p:nvPr/>
            </p:nvSpPr>
            <p:spPr>
              <a:xfrm>
                <a:off x="233376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矩形 6"/>
              <p:cNvSpPr/>
              <p:nvPr/>
            </p:nvSpPr>
            <p:spPr>
              <a:xfrm>
                <a:off x="263401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矩形 7"/>
              <p:cNvSpPr/>
              <p:nvPr/>
            </p:nvSpPr>
            <p:spPr>
              <a:xfrm>
                <a:off x="293426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矩形 8"/>
              <p:cNvSpPr/>
              <p:nvPr/>
            </p:nvSpPr>
            <p:spPr>
              <a:xfrm>
                <a:off x="323451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矩形 9"/>
              <p:cNvSpPr/>
              <p:nvPr/>
            </p:nvSpPr>
            <p:spPr>
              <a:xfrm>
                <a:off x="353476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组合 11"/>
            <p:cNvGrpSpPr/>
            <p:nvPr/>
          </p:nvGrpSpPr>
          <p:grpSpPr>
            <a:xfrm>
              <a:off x="3610167" y="5311674"/>
              <a:ext cx="1692318" cy="450376"/>
              <a:chOff x="2033517" y="4244453"/>
              <a:chExt cx="1692318" cy="450376"/>
            </a:xfrm>
          </p:grpSpPr>
          <p:sp>
            <p:nvSpPr>
              <p:cNvPr id="36" name="矩形 12"/>
              <p:cNvSpPr/>
              <p:nvPr/>
            </p:nvSpPr>
            <p:spPr>
              <a:xfrm>
                <a:off x="203351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13"/>
              <p:cNvSpPr/>
              <p:nvPr/>
            </p:nvSpPr>
            <p:spPr>
              <a:xfrm>
                <a:off x="233376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14"/>
              <p:cNvSpPr/>
              <p:nvPr/>
            </p:nvSpPr>
            <p:spPr>
              <a:xfrm>
                <a:off x="263401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矩形 15"/>
              <p:cNvSpPr/>
              <p:nvPr/>
            </p:nvSpPr>
            <p:spPr>
              <a:xfrm>
                <a:off x="293426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矩形 16"/>
              <p:cNvSpPr/>
              <p:nvPr/>
            </p:nvSpPr>
            <p:spPr>
              <a:xfrm>
                <a:off x="323451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矩形 17"/>
              <p:cNvSpPr/>
              <p:nvPr/>
            </p:nvSpPr>
            <p:spPr>
              <a:xfrm>
                <a:off x="353476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组合 18"/>
            <p:cNvGrpSpPr/>
            <p:nvPr/>
          </p:nvGrpSpPr>
          <p:grpSpPr>
            <a:xfrm>
              <a:off x="3610167" y="6103244"/>
              <a:ext cx="1692318" cy="450376"/>
              <a:chOff x="2033517" y="4244453"/>
              <a:chExt cx="1692318" cy="450376"/>
            </a:xfrm>
          </p:grpSpPr>
          <p:sp>
            <p:nvSpPr>
              <p:cNvPr id="30" name="矩形 19"/>
              <p:cNvSpPr/>
              <p:nvPr/>
            </p:nvSpPr>
            <p:spPr>
              <a:xfrm>
                <a:off x="203351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20"/>
              <p:cNvSpPr/>
              <p:nvPr/>
            </p:nvSpPr>
            <p:spPr>
              <a:xfrm>
                <a:off x="233376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矩形 21"/>
              <p:cNvSpPr/>
              <p:nvPr/>
            </p:nvSpPr>
            <p:spPr>
              <a:xfrm>
                <a:off x="263401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矩形 22"/>
              <p:cNvSpPr/>
              <p:nvPr/>
            </p:nvSpPr>
            <p:spPr>
              <a:xfrm>
                <a:off x="293426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矩形 23"/>
              <p:cNvSpPr/>
              <p:nvPr/>
            </p:nvSpPr>
            <p:spPr>
              <a:xfrm>
                <a:off x="323451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矩形 24"/>
              <p:cNvSpPr/>
              <p:nvPr/>
            </p:nvSpPr>
            <p:spPr>
              <a:xfrm>
                <a:off x="3534767" y="4244453"/>
                <a:ext cx="191068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文本框 25"/>
            <p:cNvSpPr txBox="1"/>
            <p:nvPr/>
          </p:nvSpPr>
          <p:spPr>
            <a:xfrm>
              <a:off x="2565779" y="4586657"/>
              <a:ext cx="10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Worker 1</a:t>
              </a:r>
              <a:endParaRPr lang="en-US" dirty="0"/>
            </a:p>
          </p:txBody>
        </p:sp>
        <p:sp>
          <p:nvSpPr>
            <p:cNvPr id="13" name="文本框 26"/>
            <p:cNvSpPr txBox="1"/>
            <p:nvPr/>
          </p:nvSpPr>
          <p:spPr>
            <a:xfrm>
              <a:off x="2565779" y="5352195"/>
              <a:ext cx="10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Worker 2</a:t>
              </a:r>
              <a:endParaRPr lang="en-US" dirty="0"/>
            </a:p>
          </p:txBody>
        </p:sp>
        <p:sp>
          <p:nvSpPr>
            <p:cNvPr id="14" name="文本框 27"/>
            <p:cNvSpPr txBox="1"/>
            <p:nvPr/>
          </p:nvSpPr>
          <p:spPr>
            <a:xfrm>
              <a:off x="2565779" y="6157833"/>
              <a:ext cx="10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Worker 3</a:t>
              </a:r>
              <a:endParaRPr lang="en-US" dirty="0"/>
            </a:p>
          </p:txBody>
        </p:sp>
        <p:cxnSp>
          <p:nvCxnSpPr>
            <p:cNvPr id="15" name="曲线连接符 31"/>
            <p:cNvCxnSpPr>
              <a:stCxn id="8" idx="3"/>
              <a:endCxn id="12" idx="1"/>
            </p:cNvCxnSpPr>
            <p:nvPr/>
          </p:nvCxnSpPr>
          <p:spPr>
            <a:xfrm flipV="1">
              <a:off x="2019869" y="4771323"/>
              <a:ext cx="545910" cy="765539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曲线连接符 33"/>
            <p:cNvCxnSpPr>
              <a:stCxn id="8" idx="3"/>
              <a:endCxn id="13" idx="1"/>
            </p:cNvCxnSpPr>
            <p:nvPr/>
          </p:nvCxnSpPr>
          <p:spPr>
            <a:xfrm flipV="1">
              <a:off x="2019869" y="5536861"/>
              <a:ext cx="545910" cy="1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曲线连接符 35"/>
            <p:cNvCxnSpPr>
              <a:stCxn id="8" idx="3"/>
              <a:endCxn id="14" idx="1"/>
            </p:cNvCxnSpPr>
            <p:nvPr/>
          </p:nvCxnSpPr>
          <p:spPr>
            <a:xfrm>
              <a:off x="2019869" y="5536862"/>
              <a:ext cx="545910" cy="805637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9"/>
            <p:cNvSpPr txBox="1"/>
            <p:nvPr/>
          </p:nvSpPr>
          <p:spPr>
            <a:xfrm>
              <a:off x="3818575" y="4082954"/>
              <a:ext cx="12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Parallelized</a:t>
              </a:r>
              <a:endParaRPr lang="en-US" dirty="0"/>
            </a:p>
          </p:txBody>
        </p:sp>
        <p:sp>
          <p:nvSpPr>
            <p:cNvPr id="19" name="文本框 40"/>
            <p:cNvSpPr txBox="1"/>
            <p:nvPr/>
          </p:nvSpPr>
          <p:spPr>
            <a:xfrm>
              <a:off x="2019869" y="4082954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Map</a:t>
              </a:r>
              <a:endParaRPr lang="en-US" dirty="0"/>
            </a:p>
          </p:txBody>
        </p:sp>
        <p:sp>
          <p:nvSpPr>
            <p:cNvPr id="20" name="椭圆 42"/>
            <p:cNvSpPr/>
            <p:nvPr/>
          </p:nvSpPr>
          <p:spPr>
            <a:xfrm>
              <a:off x="5622878" y="4600305"/>
              <a:ext cx="369332" cy="3693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椭圆 43"/>
            <p:cNvSpPr/>
            <p:nvPr/>
          </p:nvSpPr>
          <p:spPr>
            <a:xfrm>
              <a:off x="5622878" y="5344106"/>
              <a:ext cx="369332" cy="3693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椭圆 44"/>
            <p:cNvSpPr/>
            <p:nvPr/>
          </p:nvSpPr>
          <p:spPr>
            <a:xfrm>
              <a:off x="5622878" y="6143766"/>
              <a:ext cx="369332" cy="3693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文本框 45"/>
            <p:cNvSpPr txBox="1"/>
            <p:nvPr/>
          </p:nvSpPr>
          <p:spPr>
            <a:xfrm>
              <a:off x="5305868" y="4082954"/>
              <a:ext cx="1003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Gradient</a:t>
              </a:r>
              <a:endParaRPr lang="en-US" dirty="0"/>
            </a:p>
          </p:txBody>
        </p:sp>
        <p:sp>
          <p:nvSpPr>
            <p:cNvPr id="24" name="文本框 46"/>
            <p:cNvSpPr txBox="1"/>
            <p:nvPr/>
          </p:nvSpPr>
          <p:spPr>
            <a:xfrm>
              <a:off x="6248416" y="4082954"/>
              <a:ext cx="877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Reduce</a:t>
              </a:r>
              <a:endParaRPr lang="en-US" dirty="0"/>
            </a:p>
          </p:txBody>
        </p:sp>
        <p:sp>
          <p:nvSpPr>
            <p:cNvPr id="25" name="椭圆 47"/>
            <p:cNvSpPr/>
            <p:nvPr/>
          </p:nvSpPr>
          <p:spPr>
            <a:xfrm>
              <a:off x="7356144" y="5344106"/>
              <a:ext cx="369332" cy="36933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文本框 48"/>
            <p:cNvSpPr txBox="1"/>
            <p:nvPr/>
          </p:nvSpPr>
          <p:spPr>
            <a:xfrm>
              <a:off x="7156598" y="4082954"/>
              <a:ext cx="10562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Gradient </a:t>
              </a:r>
            </a:p>
            <a:p>
              <a:pPr algn="ctr"/>
              <a:r>
                <a:rPr lang="en-US" altLang="zh-CN" dirty="0"/>
                <a:t>Sum</a:t>
              </a:r>
              <a:endParaRPr lang="en-US" dirty="0"/>
            </a:p>
          </p:txBody>
        </p:sp>
        <p:cxnSp>
          <p:nvCxnSpPr>
            <p:cNvPr id="27" name="曲线连接符 50"/>
            <p:cNvCxnSpPr>
              <a:stCxn id="20" idx="6"/>
              <a:endCxn id="25" idx="2"/>
            </p:cNvCxnSpPr>
            <p:nvPr/>
          </p:nvCxnSpPr>
          <p:spPr>
            <a:xfrm>
              <a:off x="5992210" y="4784971"/>
              <a:ext cx="1363934" cy="743801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曲线连接符 52"/>
            <p:cNvCxnSpPr>
              <a:stCxn id="21" idx="6"/>
              <a:endCxn id="25" idx="2"/>
            </p:cNvCxnSpPr>
            <p:nvPr/>
          </p:nvCxnSpPr>
          <p:spPr>
            <a:xfrm>
              <a:off x="5992210" y="5528772"/>
              <a:ext cx="1363934" cy="12700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曲线连接符 54"/>
            <p:cNvCxnSpPr>
              <a:stCxn id="22" idx="6"/>
              <a:endCxn id="25" idx="2"/>
            </p:cNvCxnSpPr>
            <p:nvPr/>
          </p:nvCxnSpPr>
          <p:spPr>
            <a:xfrm flipV="1">
              <a:off x="5992210" y="5528772"/>
              <a:ext cx="1363934" cy="799660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766205" y="2818892"/>
            <a:ext cx="5167602" cy="122021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基本搜索步骤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基本搜索步骤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443" y="1265454"/>
                <a:ext cx="8207448" cy="1434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随机选择一个参数初始化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根据数据和梯度算法来更新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直到走到局部一个最小区域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local minimum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265454"/>
                <a:ext cx="8207448" cy="1434175"/>
              </a:xfrm>
              <a:prstGeom prst="rect">
                <a:avLst/>
              </a:prstGeom>
              <a:blipFill rotWithShape="1">
                <a:blip r:embed="rId5"/>
                <a:stretch>
                  <a:fillRect l="-445" b="-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8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161" y="2918381"/>
            <a:ext cx="6383524" cy="3288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基本搜索步骤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443" y="1265454"/>
                <a:ext cx="8207448" cy="1434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随机选择一个新的参数初始化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根据数据和梯度算法来更新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直到走到局部一个最小区域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local minimum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265454"/>
                <a:ext cx="8207448" cy="1434175"/>
              </a:xfrm>
              <a:prstGeom prst="rect">
                <a:avLst/>
              </a:prstGeom>
              <a:blipFill rotWithShape="1">
                <a:blip r:embed="rId5"/>
                <a:stretch>
                  <a:fillRect l="-445" b="-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13" y="2866822"/>
            <a:ext cx="6549934" cy="33282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凸优化目标函数具有唯一最小点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443" y="1265454"/>
            <a:ext cx="8207448" cy="466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88000"/>
            </a:pPr>
            <a:endParaRPr lang="en-US" altLang="zh-CN" sz="2000" b="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4480" indent="-284480">
              <a:lnSpc>
                <a:spcPct val="150000"/>
              </a:lnSpc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不同的初始化参数最终也会学习到相同的最优值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07" y="1110677"/>
            <a:ext cx="5505712" cy="4256454"/>
          </a:xfrm>
          <a:prstGeom prst="rect">
            <a:avLst/>
          </a:prstGeom>
        </p:spPr>
      </p:pic>
      <p:sp>
        <p:nvSpPr>
          <p:cNvPr id="10" name="任意多边形 15"/>
          <p:cNvSpPr/>
          <p:nvPr/>
        </p:nvSpPr>
        <p:spPr>
          <a:xfrm>
            <a:off x="4458789" y="2866179"/>
            <a:ext cx="1055109" cy="1306286"/>
          </a:xfrm>
          <a:custGeom>
            <a:avLst/>
            <a:gdLst>
              <a:gd name="connsiteX0" fmla="*/ 0 w 1055109"/>
              <a:gd name="connsiteY0" fmla="*/ 1306286 h 1306286"/>
              <a:gd name="connsiteX1" fmla="*/ 1036320 w 1055109"/>
              <a:gd name="connsiteY1" fmla="*/ 853440 h 1306286"/>
              <a:gd name="connsiteX2" fmla="*/ 670560 w 1055109"/>
              <a:gd name="connsiteY2" fmla="*/ 0 h 13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5109" h="1306286">
                <a:moveTo>
                  <a:pt x="0" y="1306286"/>
                </a:moveTo>
                <a:cubicBezTo>
                  <a:pt x="462280" y="1188720"/>
                  <a:pt x="924560" y="1071154"/>
                  <a:pt x="1036320" y="853440"/>
                </a:cubicBezTo>
                <a:cubicBezTo>
                  <a:pt x="1148080" y="635726"/>
                  <a:pt x="727166" y="65314"/>
                  <a:pt x="67056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6"/>
          <p:cNvSpPr/>
          <p:nvPr/>
        </p:nvSpPr>
        <p:spPr>
          <a:xfrm>
            <a:off x="2560320" y="2254657"/>
            <a:ext cx="2534194" cy="550562"/>
          </a:xfrm>
          <a:custGeom>
            <a:avLst/>
            <a:gdLst>
              <a:gd name="connsiteX0" fmla="*/ 0 w 2534194"/>
              <a:gd name="connsiteY0" fmla="*/ 167385 h 550562"/>
              <a:gd name="connsiteX1" fmla="*/ 1567543 w 2534194"/>
              <a:gd name="connsiteY1" fmla="*/ 19339 h 550562"/>
              <a:gd name="connsiteX2" fmla="*/ 2534194 w 2534194"/>
              <a:gd name="connsiteY2" fmla="*/ 550562 h 55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4194" h="550562">
                <a:moveTo>
                  <a:pt x="0" y="167385"/>
                </a:moveTo>
                <a:cubicBezTo>
                  <a:pt x="572588" y="61430"/>
                  <a:pt x="1145177" y="-44524"/>
                  <a:pt x="1567543" y="19339"/>
                </a:cubicBezTo>
                <a:cubicBezTo>
                  <a:pt x="1989909" y="83202"/>
                  <a:pt x="2442754" y="520082"/>
                  <a:pt x="2534194" y="550562"/>
                </a:cubicBezTo>
              </a:path>
            </a:pathLst>
          </a:custGeom>
          <a:ln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7"/>
          <p:cNvSpPr/>
          <p:nvPr/>
        </p:nvSpPr>
        <p:spPr>
          <a:xfrm>
            <a:off x="5062704" y="1720245"/>
            <a:ext cx="1346805" cy="1478963"/>
          </a:xfrm>
          <a:custGeom>
            <a:avLst/>
            <a:gdLst>
              <a:gd name="connsiteX0" fmla="*/ 1346805 w 1346805"/>
              <a:gd name="connsiteY0" fmla="*/ 344745 h 1478963"/>
              <a:gd name="connsiteX1" fmla="*/ 5685 w 1346805"/>
              <a:gd name="connsiteY1" fmla="*/ 66071 h 1478963"/>
              <a:gd name="connsiteX2" fmla="*/ 832999 w 1346805"/>
              <a:gd name="connsiteY2" fmla="*/ 1442025 h 1478963"/>
              <a:gd name="connsiteX3" fmla="*/ 23102 w 1346805"/>
              <a:gd name="connsiteY3" fmla="*/ 1093682 h 147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805" h="1478963">
                <a:moveTo>
                  <a:pt x="1346805" y="344745"/>
                </a:moveTo>
                <a:cubicBezTo>
                  <a:pt x="719062" y="113968"/>
                  <a:pt x="91319" y="-116809"/>
                  <a:pt x="5685" y="66071"/>
                </a:cubicBezTo>
                <a:cubicBezTo>
                  <a:pt x="-79949" y="248951"/>
                  <a:pt x="830096" y="1270757"/>
                  <a:pt x="832999" y="1442025"/>
                </a:cubicBezTo>
                <a:cubicBezTo>
                  <a:pt x="835902" y="1613293"/>
                  <a:pt x="160988" y="1135773"/>
                  <a:pt x="23102" y="1093682"/>
                </a:cubicBezTo>
              </a:path>
            </a:pathLst>
          </a:cu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角星 4"/>
          <p:cNvSpPr/>
          <p:nvPr/>
        </p:nvSpPr>
        <p:spPr>
          <a:xfrm>
            <a:off x="4990011" y="2716461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凸集 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Convex Set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6212393" cy="206381"/>
          </a:xfrm>
        </p:spPr>
        <p:txBody>
          <a:bodyPr/>
          <a:lstStyle/>
          <a:p>
            <a:r>
              <a:rPr lang="en-US" altLang="zh-CN" dirty="0"/>
              <a:t>Boyd, Stephen, and Lieven </a:t>
            </a:r>
            <a:r>
              <a:rPr lang="en-US" altLang="zh-CN" dirty="0" err="1"/>
              <a:t>Vandenberghe</a:t>
            </a:r>
            <a:r>
              <a:rPr lang="en-US" altLang="zh-CN" dirty="0"/>
              <a:t>. </a:t>
            </a:r>
            <a:r>
              <a:rPr lang="en-US" altLang="zh-CN" i="1" dirty="0"/>
              <a:t>Convex optimization</a:t>
            </a:r>
            <a:r>
              <a:rPr lang="en-US" altLang="zh-CN" dirty="0"/>
              <a:t>. Cambridge university press, 2004.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443" y="1265454"/>
                <a:ext cx="8207448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buClr>
                    <a:schemeClr val="accent1"/>
                  </a:buClr>
                  <a:buSzPct val="88000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一个点集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被称为凸集，当且仅当该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里的任意两点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A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和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B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的连线上任意一点同样属于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𝑆</m:t>
                    </m:r>
                  </m:oMath>
                </a14:m>
                <a:endParaRPr lang="en-US" altLang="zh-CN" sz="20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𝑡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𝑆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for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all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,0≤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≤1 </m:t>
                      </m:r>
                    </m:oMath>
                  </m:oMathPara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265454"/>
                <a:ext cx="8207448" cy="2092881"/>
              </a:xfrm>
              <a:prstGeom prst="rect">
                <a:avLst/>
              </a:prstGeom>
              <a:blipFill rotWithShape="1">
                <a:blip r:embed="rId5"/>
                <a:stretch>
                  <a:fillRect l="-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8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456" y="3426622"/>
            <a:ext cx="2214309" cy="2003923"/>
          </a:xfrm>
          <a:prstGeom prst="rect">
            <a:avLst/>
          </a:prstGeom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701" y="3763126"/>
            <a:ext cx="2558474" cy="1667419"/>
          </a:xfrm>
          <a:prstGeom prst="rect">
            <a:avLst/>
          </a:prstGeom>
        </p:spPr>
      </p:pic>
      <p:cxnSp>
        <p:nvCxnSpPr>
          <p:cNvPr id="10" name="直接连接符 6"/>
          <p:cNvCxnSpPr/>
          <p:nvPr/>
        </p:nvCxnSpPr>
        <p:spPr>
          <a:xfrm>
            <a:off x="2066705" y="4369597"/>
            <a:ext cx="942975" cy="285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9"/>
          <p:cNvSpPr txBox="1"/>
          <p:nvPr/>
        </p:nvSpPr>
        <p:spPr>
          <a:xfrm>
            <a:off x="1878587" y="411956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</a:t>
            </a:r>
            <a:endParaRPr lang="zh-CN" altLang="en-US" sz="1200" dirty="0"/>
          </a:p>
        </p:txBody>
      </p:sp>
      <p:sp>
        <p:nvSpPr>
          <p:cNvPr id="12" name="文本框 10"/>
          <p:cNvSpPr txBox="1"/>
          <p:nvPr/>
        </p:nvSpPr>
        <p:spPr>
          <a:xfrm>
            <a:off x="2964571" y="4530747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</a:t>
            </a:r>
            <a:endParaRPr lang="zh-CN" altLang="en-US" sz="1200" dirty="0"/>
          </a:p>
        </p:txBody>
      </p:sp>
      <p:sp>
        <p:nvSpPr>
          <p:cNvPr id="13" name="文本框 11"/>
          <p:cNvSpPr txBox="1"/>
          <p:nvPr/>
        </p:nvSpPr>
        <p:spPr>
          <a:xfrm>
            <a:off x="5627627" y="476726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</a:t>
            </a:r>
            <a:endParaRPr lang="zh-CN" altLang="en-US" sz="1200" dirty="0"/>
          </a:p>
        </p:txBody>
      </p:sp>
      <p:sp>
        <p:nvSpPr>
          <p:cNvPr id="14" name="文本框 12"/>
          <p:cNvSpPr txBox="1"/>
          <p:nvPr/>
        </p:nvSpPr>
        <p:spPr>
          <a:xfrm>
            <a:off x="7269871" y="4347867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</a:t>
            </a:r>
            <a:endParaRPr lang="zh-CN" altLang="en-US" sz="1200" dirty="0"/>
          </a:p>
        </p:txBody>
      </p:sp>
      <p:sp>
        <p:nvSpPr>
          <p:cNvPr id="15" name="内容占位符 2"/>
          <p:cNvSpPr txBox="1"/>
          <p:nvPr/>
        </p:nvSpPr>
        <p:spPr>
          <a:xfrm>
            <a:off x="1878587" y="5509960"/>
            <a:ext cx="1443037" cy="37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凸集</a:t>
            </a:r>
          </a:p>
        </p:txBody>
      </p:sp>
      <p:sp>
        <p:nvSpPr>
          <p:cNvPr id="16" name="内容占位符 2"/>
          <p:cNvSpPr txBox="1"/>
          <p:nvPr/>
        </p:nvSpPr>
        <p:spPr>
          <a:xfrm>
            <a:off x="5365053" y="5509960"/>
            <a:ext cx="2183131" cy="37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非凸集</a:t>
            </a:r>
          </a:p>
        </p:txBody>
      </p:sp>
      <p:sp>
        <p:nvSpPr>
          <p:cNvPr id="17" name="文本占位符 3"/>
          <p:cNvSpPr txBox="1"/>
          <p:nvPr/>
        </p:nvSpPr>
        <p:spPr>
          <a:xfrm>
            <a:off x="502444" y="1222339"/>
            <a:ext cx="1692115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凸集的定义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凸</a:t>
            </a:r>
            <a:r>
              <a:rPr lang="zh-CN" altLang="en-US" dirty="0"/>
              <a:t>函数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Convex Function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1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00" y="1095122"/>
            <a:ext cx="6057999" cy="3681738"/>
          </a:xfrm>
          <a:prstGeom prst="rect">
            <a:avLst/>
          </a:prstGeom>
        </p:spPr>
      </p:pic>
      <p:sp>
        <p:nvSpPr>
          <p:cNvPr id="18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2443" y="5109806"/>
                <a:ext cx="8137922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是凸函数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rPr>
                      <m:t>𝐝𝐨𝐦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阿里巴巴普惠体 B" panose="00020600040101010101" pitchFamily="18" charset="-122"/>
                    <a:ea typeface="阿里巴巴普惠体 B" panose="00020600040101010101" pitchFamily="18" charset="-122"/>
                    <a:cs typeface="阿里巴巴普惠体 B" panose="00020600040101010101" pitchFamily="18" charset="-122"/>
                  </a:rPr>
                  <a:t> 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是一个凸集，并且满足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sz="8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1−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𝑡𝑓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 </m:t>
                      </m:r>
                    </m:oMath>
                  </m:oMathPara>
                </a14:m>
                <a:endParaRPr lang="en-US" altLang="zh-CN" sz="2000" b="0" i="0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sz="800" b="0" i="0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∈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𝐝𝐨𝐦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≤1</m:t>
                      </m:r>
                    </m:oMath>
                  </m:oMathPara>
                </a14:m>
                <a:endParaRPr lang="zh-CN" altLang="en-US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5109806"/>
                <a:ext cx="8137922" cy="1261884"/>
              </a:xfrm>
              <a:prstGeom prst="rect">
                <a:avLst/>
              </a:prstGeom>
              <a:blipFill rotWithShape="1">
                <a:blip r:embed="rId6"/>
                <a:stretch>
                  <a:fillRect l="-300" t="-1932" b="-3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9" name="文本占位符 3"/>
          <p:cNvSpPr txBox="1"/>
          <p:nvPr/>
        </p:nvSpPr>
        <p:spPr>
          <a:xfrm>
            <a:off x="502442" y="4558909"/>
            <a:ext cx="193595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凸函数的定义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线性判别模型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文本占位符 3"/>
          <p:cNvSpPr txBox="1"/>
          <p:nvPr/>
        </p:nvSpPr>
        <p:spPr>
          <a:xfrm>
            <a:off x="502444" y="1374739"/>
            <a:ext cx="136717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判别模型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1938727"/>
                <a:ext cx="8137922" cy="1917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性质</a:t>
                </a:r>
                <a:r>
                  <a:rPr lang="en-US" altLang="zh-CN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</a:p>
              <a:p>
                <a:pPr lvl="1"/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建模预测变量和观测变量之间的关系</a:t>
                </a:r>
                <a:endParaRPr lang="en-US" altLang="zh-CN" sz="23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也称作条件模型 </a:t>
                </a:r>
                <a:r>
                  <a:rPr lang="en-US" altLang="zh-CN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en-US" altLang="zh-CN" sz="23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Conditional Models</a:t>
                </a:r>
                <a:r>
                  <a:rPr lang="en-US" altLang="zh-CN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</a:p>
              <a:p>
                <a:r>
                  <a:rPr lang="zh-CN" altLang="en-US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分类</a:t>
                </a:r>
                <a:endParaRPr lang="en-US" altLang="zh-CN" sz="2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3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确定性判别模型</a:t>
                </a:r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sz="23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𝑓</m:t>
                        </m:r>
                      </m:e>
                      <m:sub>
                        <m:r>
                          <a:rPr lang="zh-CN" altLang="en-US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3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概率判别模型：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|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3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938727"/>
                <a:ext cx="8137922" cy="1917717"/>
              </a:xfrm>
              <a:prstGeom prst="rect">
                <a:avLst/>
              </a:prstGeom>
              <a:blipFill>
                <a:blip r:embed="rId4"/>
                <a:stretch>
                  <a:fillRect l="-467" t="-5263" b="-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内容占位符 2"/>
          <p:cNvSpPr txBox="1"/>
          <p:nvPr/>
        </p:nvSpPr>
        <p:spPr>
          <a:xfrm>
            <a:off x="808973" y="4021982"/>
            <a:ext cx="5648976" cy="41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accent2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本节集中介绍线性判别模型 </a:t>
            </a:r>
            <a:r>
              <a:rPr lang="en-US" altLang="zh-CN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(linear regression)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学习率的选择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18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9" name="组合 3"/>
          <p:cNvGrpSpPr/>
          <p:nvPr/>
        </p:nvGrpSpPr>
        <p:grpSpPr>
          <a:xfrm>
            <a:off x="519195" y="1850957"/>
            <a:ext cx="3583970" cy="2648396"/>
            <a:chOff x="1580804" y="1270000"/>
            <a:chExt cx="5412832" cy="3999844"/>
          </a:xfrm>
        </p:grpSpPr>
        <p:pic>
          <p:nvPicPr>
            <p:cNvPr id="40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0804" y="1270000"/>
              <a:ext cx="5412832" cy="3999844"/>
            </a:xfrm>
            <a:prstGeom prst="rect">
              <a:avLst/>
            </a:prstGeom>
          </p:spPr>
        </p:pic>
        <p:sp>
          <p:nvSpPr>
            <p:cNvPr id="41" name="椭圆 7"/>
            <p:cNvSpPr/>
            <p:nvPr/>
          </p:nvSpPr>
          <p:spPr>
            <a:xfrm>
              <a:off x="6396087" y="2497738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椭圆 21"/>
            <p:cNvSpPr/>
            <p:nvPr/>
          </p:nvSpPr>
          <p:spPr>
            <a:xfrm>
              <a:off x="6357881" y="2586276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椭圆 22"/>
            <p:cNvSpPr/>
            <p:nvPr/>
          </p:nvSpPr>
          <p:spPr>
            <a:xfrm>
              <a:off x="6314725" y="2672589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椭圆 23"/>
            <p:cNvSpPr/>
            <p:nvPr/>
          </p:nvSpPr>
          <p:spPr>
            <a:xfrm>
              <a:off x="6267972" y="27625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椭圆 24"/>
            <p:cNvSpPr/>
            <p:nvPr/>
          </p:nvSpPr>
          <p:spPr>
            <a:xfrm>
              <a:off x="6228412" y="2845215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椭圆 25"/>
            <p:cNvSpPr/>
            <p:nvPr/>
          </p:nvSpPr>
          <p:spPr>
            <a:xfrm>
              <a:off x="6185255" y="2935124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组合 12"/>
          <p:cNvGrpSpPr/>
          <p:nvPr/>
        </p:nvGrpSpPr>
        <p:grpSpPr>
          <a:xfrm>
            <a:off x="4941311" y="1850957"/>
            <a:ext cx="3574039" cy="2641057"/>
            <a:chOff x="1580804" y="1270000"/>
            <a:chExt cx="5412832" cy="3999844"/>
          </a:xfrm>
        </p:grpSpPr>
        <p:pic>
          <p:nvPicPr>
            <p:cNvPr id="48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0804" y="1270000"/>
              <a:ext cx="5412832" cy="3999844"/>
            </a:xfrm>
            <a:prstGeom prst="rect">
              <a:avLst/>
            </a:prstGeom>
          </p:spPr>
        </p:pic>
        <p:cxnSp>
          <p:nvCxnSpPr>
            <p:cNvPr id="49" name="直接箭头连接符 15"/>
            <p:cNvCxnSpPr>
              <a:stCxn id="50" idx="2"/>
              <a:endCxn id="51" idx="6"/>
            </p:cNvCxnSpPr>
            <p:nvPr/>
          </p:nvCxnSpPr>
          <p:spPr>
            <a:xfrm flipH="1" flipV="1">
              <a:off x="3086718" y="3548930"/>
              <a:ext cx="2721877" cy="187531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16"/>
            <p:cNvSpPr/>
            <p:nvPr/>
          </p:nvSpPr>
          <p:spPr>
            <a:xfrm>
              <a:off x="5808595" y="3660262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椭圆 34"/>
            <p:cNvSpPr/>
            <p:nvPr/>
          </p:nvSpPr>
          <p:spPr>
            <a:xfrm>
              <a:off x="2934318" y="3472731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椭圆 36"/>
            <p:cNvSpPr/>
            <p:nvPr/>
          </p:nvSpPr>
          <p:spPr>
            <a:xfrm>
              <a:off x="6147594" y="3029147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椭圆 37"/>
            <p:cNvSpPr/>
            <p:nvPr/>
          </p:nvSpPr>
          <p:spPr>
            <a:xfrm>
              <a:off x="2476309" y="2542286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直接箭头连接符 39"/>
            <p:cNvCxnSpPr>
              <a:stCxn id="51" idx="6"/>
              <a:endCxn id="52" idx="2"/>
            </p:cNvCxnSpPr>
            <p:nvPr/>
          </p:nvCxnSpPr>
          <p:spPr>
            <a:xfrm flipV="1">
              <a:off x="3086718" y="3105347"/>
              <a:ext cx="3060876" cy="44358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42"/>
            <p:cNvCxnSpPr>
              <a:stCxn id="52" idx="2"/>
              <a:endCxn id="53" idx="6"/>
            </p:cNvCxnSpPr>
            <p:nvPr/>
          </p:nvCxnSpPr>
          <p:spPr>
            <a:xfrm flipH="1" flipV="1">
              <a:off x="2628709" y="2618486"/>
              <a:ext cx="3518885" cy="48686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29"/>
              <p:cNvSpPr txBox="1"/>
              <p:nvPr/>
            </p:nvSpPr>
            <p:spPr>
              <a:xfrm>
                <a:off x="1737857" y="2529602"/>
                <a:ext cx="1443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</m:oMath>
                </a14:m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过小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ctr"/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导致收敛慢</a:t>
                </a:r>
              </a:p>
            </p:txBody>
          </p:sp>
        </mc:Choice>
        <mc:Fallback xmlns="">
          <p:sp>
            <p:nvSpPr>
              <p:cNvPr id="59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857" y="2529602"/>
                <a:ext cx="1443024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3797" t="-4310" r="-4219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31"/>
              <p:cNvSpPr txBox="1"/>
              <p:nvPr/>
            </p:nvSpPr>
            <p:spPr>
              <a:xfrm>
                <a:off x="5532604" y="1996708"/>
                <a:ext cx="27299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</m:oMath>
                </a14:m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过大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ctr"/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可能导致反而提升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zh-CN" altLang="en-US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1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604" y="1996708"/>
                <a:ext cx="2729914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2013" t="-4310" r="-671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4" name="文本框 46"/>
          <p:cNvSpPr txBox="1"/>
          <p:nvPr/>
        </p:nvSpPr>
        <p:spPr>
          <a:xfrm>
            <a:off x="5756205" y="4584833"/>
            <a:ext cx="2066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可能越过最优点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可能无法收敛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甚至可能发散</a:t>
            </a:r>
          </a:p>
        </p:txBody>
      </p:sp>
      <p:sp>
        <p:nvSpPr>
          <p:cNvPr id="66" name="文本框 35"/>
          <p:cNvSpPr txBox="1"/>
          <p:nvPr/>
        </p:nvSpPr>
        <p:spPr>
          <a:xfrm>
            <a:off x="829995" y="4584832"/>
            <a:ext cx="348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初始点可能距离最优点太远，从而导致收敛速度慢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443" y="1062187"/>
                <a:ext cx="8137922" cy="678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new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=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old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062187"/>
                <a:ext cx="8137922" cy="6785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443" y="5486399"/>
                <a:ext cx="81379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400" indent="-284400"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要检查梯度下降是否有效工作，可以打印出每几个迭代得到的损失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, 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如果发现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并没有正常地下降，调整学习率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𝜂</m:t>
                    </m:r>
                  </m:oMath>
                </a14:m>
                <a:endParaRPr lang="zh-CN" altLang="en-US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5486399"/>
                <a:ext cx="8137922" cy="707886"/>
              </a:xfrm>
              <a:prstGeom prst="rect">
                <a:avLst/>
              </a:prstGeom>
              <a:blipFill rotWithShape="1">
                <a:blip r:embed="rId9"/>
                <a:stretch>
                  <a:fillRect l="-449" t="-4310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线性回归矩阵形式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2599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从代数视角来看线性回归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4" y="1285289"/>
            <a:ext cx="1979499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训练数据矩阵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502442" y="1730008"/>
                <a:ext cx="9049772" cy="16808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⋯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标签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730008"/>
                <a:ext cx="9049772" cy="1680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占位符 3"/>
          <p:cNvSpPr txBox="1"/>
          <p:nvPr/>
        </p:nvSpPr>
        <p:spPr>
          <a:xfrm>
            <a:off x="502444" y="3389880"/>
            <a:ext cx="118197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预测</a:t>
            </a:r>
          </a:p>
        </p:txBody>
      </p:sp>
      <p:sp>
        <p:nvSpPr>
          <p:cNvPr id="16" name="文本占位符 3"/>
          <p:cNvSpPr txBox="1"/>
          <p:nvPr/>
        </p:nvSpPr>
        <p:spPr>
          <a:xfrm>
            <a:off x="502444" y="5525466"/>
            <a:ext cx="1554956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目标函数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/>
              <p:cNvSpPr txBox="1">
                <a:spLocks/>
              </p:cNvSpPr>
              <p:nvPr/>
            </p:nvSpPr>
            <p:spPr>
              <a:xfrm>
                <a:off x="502442" y="6051623"/>
                <a:ext cx="6365497" cy="4359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𝒚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)=</m:t>
                    </m:r>
                  </m:oMath>
                </a14:m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𝑿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6051623"/>
                <a:ext cx="6365497" cy="435903"/>
              </a:xfrm>
              <a:prstGeom prst="rect">
                <a:avLst/>
              </a:prstGeom>
              <a:blipFill>
                <a:blip r:embed="rId5"/>
                <a:stretch>
                  <a:fillRect l="-96"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2"/>
              <p:cNvSpPr txBox="1">
                <a:spLocks/>
              </p:cNvSpPr>
              <p:nvPr/>
            </p:nvSpPr>
            <p:spPr>
              <a:xfrm>
                <a:off x="502442" y="3897173"/>
                <a:ext cx="9049772" cy="1576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𝒚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(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𝟏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</a:p>
            </p:txBody>
          </p:sp>
        </mc:Choice>
        <mc:Fallback xmlns="">
          <p:sp>
            <p:nvSpPr>
              <p:cNvPr id="2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897173"/>
                <a:ext cx="9049772" cy="1576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线性回归的矩阵形式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5" y="1285289"/>
            <a:ext cx="1554956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目标函数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502442" y="1839338"/>
                <a:ext cx="9049772" cy="5617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𝑿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839338"/>
                <a:ext cx="9049772" cy="561798"/>
              </a:xfrm>
              <a:prstGeom prst="rect">
                <a:avLst/>
              </a:prstGeom>
              <a:blipFill>
                <a:blip r:embed="rId4"/>
                <a:stretch>
                  <a:fillRect l="-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占位符 3"/>
          <p:cNvSpPr txBox="1"/>
          <p:nvPr/>
        </p:nvSpPr>
        <p:spPr>
          <a:xfrm>
            <a:off x="502444" y="2546158"/>
            <a:ext cx="2538930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对参数向量的梯度</a:t>
            </a:r>
          </a:p>
        </p:txBody>
      </p:sp>
      <p:sp>
        <p:nvSpPr>
          <p:cNvPr id="16" name="文本占位符 3"/>
          <p:cNvSpPr txBox="1"/>
          <p:nvPr/>
        </p:nvSpPr>
        <p:spPr>
          <a:xfrm>
            <a:off x="502443" y="3983063"/>
            <a:ext cx="216124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最优参数求解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502442" y="3109063"/>
                <a:ext cx="9049772" cy="7668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109063"/>
                <a:ext cx="9049772" cy="766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502442" y="4674762"/>
                <a:ext cx="9049772" cy="1467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0</m:t>
                      </m:r>
                    </m:oMath>
                  </m:oMathPara>
                </a14:m>
                <a:endParaRPr lang="en-US" altLang="zh-CN" b="0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阿里巴巴普惠体 R" panose="00020600040101010101" pitchFamily="18" charset="-122"/>
                      </a:rPr>
                      <m:t>→</m:t>
                    </m:r>
                  </m:oMath>
                </a14:m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𝜽</m:t>
                    </m:r>
                  </m:oMath>
                </a14:m>
                <a:endParaRPr lang="en-US" altLang="zh-CN" b="1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阿里巴巴普惠体 R" panose="00020600040101010101" pitchFamily="18" charset="-122"/>
                      </a:rPr>
                      <m:t>→</m:t>
                    </m:r>
                  </m:oMath>
                </a14:m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⊤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𝒚</m:t>
                    </m:r>
                  </m:oMath>
                </a14:m>
                <a:endParaRPr lang="en-US" altLang="zh-CN" b="1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674762"/>
                <a:ext cx="9049772" cy="1467621"/>
              </a:xfrm>
              <a:prstGeom prst="rect">
                <a:avLst/>
              </a:prstGeom>
              <a:blipFill>
                <a:blip r:embed="rId6"/>
                <a:stretch>
                  <a:fillRect b="-2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线性回归的矩阵形式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5" y="1285289"/>
            <a:ext cx="1554956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预测值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498421" y="1815617"/>
                <a:ext cx="4073579" cy="12763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𝑿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𝑯𝒚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𝑯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帽子矩阵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1" y="1815617"/>
                <a:ext cx="4073579" cy="12763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文本占位符 3"/>
          <p:cNvSpPr txBox="1"/>
          <p:nvPr/>
        </p:nvSpPr>
        <p:spPr>
          <a:xfrm>
            <a:off x="513559" y="3116227"/>
            <a:ext cx="155495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几何解释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4363649" y="1211154"/>
            <a:ext cx="3459551" cy="2465526"/>
            <a:chOff x="4897049" y="3077543"/>
            <a:chExt cx="3840142" cy="2856752"/>
          </a:xfrm>
        </p:grpSpPr>
        <p:grpSp>
          <p:nvGrpSpPr>
            <p:cNvPr id="87" name="组合 86"/>
            <p:cNvGrpSpPr/>
            <p:nvPr/>
          </p:nvGrpSpPr>
          <p:grpSpPr>
            <a:xfrm>
              <a:off x="4897049" y="3077543"/>
              <a:ext cx="3840142" cy="2753676"/>
              <a:chOff x="4897049" y="3077543"/>
              <a:chExt cx="3840142" cy="2753676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4897049" y="3209763"/>
                <a:ext cx="3657601" cy="2418406"/>
                <a:chOff x="4982764" y="2869212"/>
                <a:chExt cx="3657601" cy="2418406"/>
              </a:xfrm>
            </p:grpSpPr>
            <p:sp>
              <p:nvSpPr>
                <p:cNvPr id="34" name="等腰三角形 33"/>
                <p:cNvSpPr/>
                <p:nvPr/>
              </p:nvSpPr>
              <p:spPr>
                <a:xfrm>
                  <a:off x="4982764" y="4078393"/>
                  <a:ext cx="3657599" cy="1209204"/>
                </a:xfrm>
                <a:prstGeom prst="triangle">
                  <a:avLst>
                    <a:gd name="adj" fmla="val 79474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" name="直接箭头连接符 6"/>
                <p:cNvCxnSpPr/>
                <p:nvPr/>
              </p:nvCxnSpPr>
              <p:spPr>
                <a:xfrm flipV="1">
                  <a:off x="4982765" y="2869212"/>
                  <a:ext cx="1532866" cy="2418405"/>
                </a:xfrm>
                <a:prstGeom prst="straightConnector1">
                  <a:avLst/>
                </a:prstGeom>
                <a:ln w="1524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箭头连接符 22"/>
                <p:cNvCxnSpPr/>
                <p:nvPr/>
              </p:nvCxnSpPr>
              <p:spPr>
                <a:xfrm flipV="1">
                  <a:off x="4982765" y="4078412"/>
                  <a:ext cx="2914037" cy="1209206"/>
                </a:xfrm>
                <a:prstGeom prst="straightConnector1">
                  <a:avLst/>
                </a:prstGeom>
                <a:ln w="1524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箭头连接符 4"/>
                <p:cNvCxnSpPr/>
                <p:nvPr/>
              </p:nvCxnSpPr>
              <p:spPr>
                <a:xfrm>
                  <a:off x="4982765" y="5287617"/>
                  <a:ext cx="3657600" cy="0"/>
                </a:xfrm>
                <a:prstGeom prst="straightConnector1">
                  <a:avLst/>
                </a:prstGeom>
                <a:ln w="1524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6515631" y="2869212"/>
                  <a:ext cx="0" cy="2075322"/>
                </a:xfrm>
                <a:prstGeom prst="line">
                  <a:avLst/>
                </a:prstGeom>
                <a:ln w="15240">
                  <a:prstDash val="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endCxn id="34" idx="2"/>
                </p:cNvCxnSpPr>
                <p:nvPr/>
              </p:nvCxnSpPr>
              <p:spPr>
                <a:xfrm flipH="1">
                  <a:off x="4982764" y="4944534"/>
                  <a:ext cx="1532865" cy="343063"/>
                </a:xfrm>
                <a:prstGeom prst="line">
                  <a:avLst/>
                </a:prstGeom>
                <a:ln w="15240">
                  <a:prstDash val="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flipV="1">
                  <a:off x="6370320" y="4802149"/>
                  <a:ext cx="145309" cy="35960"/>
                </a:xfrm>
                <a:prstGeom prst="line">
                  <a:avLst/>
                </a:prstGeom>
                <a:ln w="1397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>
                  <a:off x="6375400" y="4834421"/>
                  <a:ext cx="0" cy="134324"/>
                </a:xfrm>
                <a:prstGeom prst="line">
                  <a:avLst/>
                </a:prstGeom>
                <a:ln w="1397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/>
                  <p:cNvSpPr txBox="1"/>
                  <p:nvPr/>
                </p:nvSpPr>
                <p:spPr>
                  <a:xfrm>
                    <a:off x="6158207" y="3077543"/>
                    <a:ext cx="18114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sz="1600" b="1" dirty="0"/>
                  </a:p>
                </p:txBody>
              </p:sp>
            </mc:Choice>
            <mc:Fallback xmlns="">
              <p:sp>
                <p:nvSpPr>
                  <p:cNvPr id="83" name="文本框 8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207" y="3077543"/>
                    <a:ext cx="181140" cy="24622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33333" r="-29630" b="-4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/>
                  <p:cNvSpPr txBox="1"/>
                  <p:nvPr/>
                </p:nvSpPr>
                <p:spPr>
                  <a:xfrm>
                    <a:off x="6328317" y="5307929"/>
                    <a:ext cx="18113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CN" alt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/>
                  </a:p>
                </p:txBody>
              </p:sp>
            </mc:Choice>
            <mc:Fallback xmlns="">
              <p:sp>
                <p:nvSpPr>
                  <p:cNvPr id="84" name="文本框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8317" y="5307929"/>
                    <a:ext cx="181139" cy="24622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33333" t="-17143" r="-62963" b="-4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/>
                  <p:cNvSpPr txBox="1"/>
                  <p:nvPr/>
                </p:nvSpPr>
                <p:spPr>
                  <a:xfrm>
                    <a:off x="7848087" y="4261808"/>
                    <a:ext cx="259815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b="1" dirty="0"/>
                  </a:p>
                </p:txBody>
              </p:sp>
            </mc:Choice>
            <mc:Fallback xmlns="">
              <p:sp>
                <p:nvSpPr>
                  <p:cNvPr id="85" name="文本框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8087" y="4261808"/>
                    <a:ext cx="259815" cy="24622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18421" r="-13158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/>
                  <p:cNvSpPr txBox="1"/>
                  <p:nvPr/>
                </p:nvSpPr>
                <p:spPr>
                  <a:xfrm>
                    <a:off x="8462564" y="5584998"/>
                    <a:ext cx="274627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b="1" dirty="0"/>
                  </a:p>
                </p:txBody>
              </p:sp>
            </mc:Choice>
            <mc:Fallback xmlns="">
              <p:sp>
                <p:nvSpPr>
                  <p:cNvPr id="86" name="文本框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2564" y="5584998"/>
                    <a:ext cx="274627" cy="246221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15000" r="-10000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88" name="右大括号 87"/>
            <p:cNvSpPr/>
            <p:nvPr/>
          </p:nvSpPr>
          <p:spPr>
            <a:xfrm>
              <a:off x="6457950" y="3248884"/>
              <a:ext cx="129116" cy="2025849"/>
            </a:xfrm>
            <a:prstGeom prst="rightBrace">
              <a:avLst/>
            </a:prstGeom>
            <a:ln w="1524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/>
                <p:cNvSpPr txBox="1"/>
                <p:nvPr/>
              </p:nvSpPr>
              <p:spPr>
                <a:xfrm>
                  <a:off x="6654526" y="4135717"/>
                  <a:ext cx="1253020" cy="285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m:rPr>
                                <m:nor/>
                              </m:rPr>
                              <a:rPr lang="zh-CN" altLang="en-US" sz="1600" dirty="0"/>
                              <m:t> 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526" y="4135717"/>
                  <a:ext cx="1253020" cy="285291"/>
                </a:xfrm>
                <a:prstGeom prst="rect">
                  <a:avLst/>
                </a:prstGeom>
                <a:blipFill>
                  <a:blip r:embed="rId9"/>
                  <a:stretch>
                    <a:fillRect l="-4865" b="-341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矩形 89"/>
            <p:cNvSpPr/>
            <p:nvPr/>
          </p:nvSpPr>
          <p:spPr>
            <a:xfrm>
              <a:off x="7243186" y="4561192"/>
              <a:ext cx="939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第二列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7614967" y="5595741"/>
              <a:ext cx="939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第一列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内容占位符 2"/>
              <p:cNvSpPr txBox="1">
                <a:spLocks/>
              </p:cNvSpPr>
              <p:nvPr/>
            </p:nvSpPr>
            <p:spPr>
              <a:xfrm>
                <a:off x="502442" y="3676679"/>
                <a:ext cx="6207341" cy="22576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数据矩阵的列向量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张成一个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</a:b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上的子空间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𝑯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就是将标签向量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投影到该子空间的映射</a:t>
                </a: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9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676679"/>
                <a:ext cx="6207341" cy="2257638"/>
              </a:xfrm>
              <a:prstGeom prst="rect">
                <a:avLst/>
              </a:prstGeom>
              <a:blipFill rotWithShape="1">
                <a:blip r:embed="rId10"/>
                <a:stretch>
                  <a:fillRect l="-589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内容占位符 2"/>
              <p:cNvSpPr txBox="1">
                <a:spLocks/>
              </p:cNvSpPr>
              <p:nvPr/>
            </p:nvSpPr>
            <p:spPr>
              <a:xfrm>
                <a:off x="502442" y="4883264"/>
                <a:ext cx="9049772" cy="16808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(2)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⋯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阿里巴巴普惠体 R" panose="00020600040101010101" pitchFamily="18" charset="-122"/>
                                            <a:cs typeface="阿里巴巴普惠体 R" panose="00020600040101010101" pitchFamily="18" charset="-122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</a:p>
            </p:txBody>
          </p:sp>
        </mc:Choice>
        <mc:Fallback xmlns="">
          <p:sp>
            <p:nvSpPr>
              <p:cNvPr id="9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883264"/>
                <a:ext cx="9049772" cy="168085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681738" y="1"/>
                <a:ext cx="8137922" cy="10286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阿里巴巴普惠体 B" panose="00020600040101010101" pitchFamily="18" charset="-122"/>
                            <a:cs typeface="阿里巴巴普惠体 B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B" panose="00020600040101010101" pitchFamily="18" charset="-122"/>
                            <a:cs typeface="阿里巴巴普惠体 B" panose="00020600040101010101" pitchFamily="18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B" panose="00020600040101010101" pitchFamily="18" charset="-122"/>
                            <a:cs typeface="阿里巴巴普惠体 B" panose="00020600040101010101" pitchFamily="18" charset="-122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rPr>
                      <m:t>𝑿</m:t>
                    </m:r>
                  </m:oMath>
                </a14:m>
                <a:r>
                  <a:rPr lang="zh-CN" altLang="en-US" dirty="0">
                    <a:latin typeface="阿里巴巴普惠体 B" panose="00020600040101010101" pitchFamily="18" charset="-122"/>
                    <a:ea typeface="阿里巴巴普惠体 B" panose="00020600040101010101" pitchFamily="18" charset="-122"/>
                    <a:cs typeface="阿里巴巴普惠体 B" panose="00020600040101010101" pitchFamily="18" charset="-122"/>
                  </a:rPr>
                  <a:t>为奇异矩阵的情况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1738" y="1"/>
                <a:ext cx="8137922" cy="1028699"/>
              </a:xfrm>
              <a:blipFill rotWithShape="1">
                <a:blip r:embed="rId4"/>
                <a:stretch>
                  <a:fillRect b="-17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502442" y="1420753"/>
                <a:ext cx="7675381" cy="14917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当数据矩阵的一些列向量线性相关时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例如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=3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𝑿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为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奇异矩阵，所以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⊤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无法被直接计算。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420753"/>
                <a:ext cx="7675381" cy="1491779"/>
              </a:xfrm>
              <a:prstGeom prst="rect">
                <a:avLst/>
              </a:prstGeom>
              <a:blipFill>
                <a:blip r:embed="rId5"/>
                <a:stretch>
                  <a:fillRect l="-476" t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占位符 3"/>
          <p:cNvSpPr txBox="1"/>
          <p:nvPr/>
        </p:nvSpPr>
        <p:spPr>
          <a:xfrm>
            <a:off x="598225" y="3170891"/>
            <a:ext cx="155495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解决方案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内容占位符 2"/>
              <p:cNvSpPr txBox="1">
                <a:spLocks/>
              </p:cNvSpPr>
              <p:nvPr/>
            </p:nvSpPr>
            <p:spPr>
              <a:xfrm>
                <a:off x="513559" y="4046465"/>
                <a:ext cx="6207341" cy="9584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正则化（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Regularization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b="1" i="1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𝝁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𝑿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𝝀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𝟐</m:t>
                        </m:r>
                      </m:den>
                    </m:f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||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||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𝟐</m:t>
                        </m:r>
                      </m:sup>
                    </m:sSubSup>
                  </m:oMath>
                </a14:m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9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59" y="4046465"/>
                <a:ext cx="6207341" cy="958461"/>
              </a:xfrm>
              <a:prstGeom prst="rect">
                <a:avLst/>
              </a:prstGeom>
              <a:blipFill>
                <a:blip r:embed="rId6"/>
                <a:stretch>
                  <a:fillRect l="-589" t="-7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带正则项的线性回归矩阵形式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5" y="1285289"/>
            <a:ext cx="1554956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优化目标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1125897" y="1839338"/>
                <a:ext cx="6877792" cy="5617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𝑿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𝝀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𝟐</m:t>
                        </m:r>
                      </m:den>
                    </m:f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||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||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𝟐</m:t>
                        </m:r>
                      </m:sup>
                    </m:sSubSup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97" y="1839338"/>
                <a:ext cx="6877792" cy="561798"/>
              </a:xfrm>
              <a:prstGeom prst="rect">
                <a:avLst/>
              </a:prstGeom>
              <a:blipFill>
                <a:blip r:embed="rId2"/>
                <a:stretch>
                  <a:fillRect l="-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占位符 3"/>
          <p:cNvSpPr txBox="1"/>
          <p:nvPr/>
        </p:nvSpPr>
        <p:spPr>
          <a:xfrm>
            <a:off x="502444" y="2546158"/>
            <a:ext cx="2538930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对参数向量的梯度</a:t>
            </a:r>
          </a:p>
        </p:txBody>
      </p:sp>
      <p:sp>
        <p:nvSpPr>
          <p:cNvPr id="16" name="文本占位符 3"/>
          <p:cNvSpPr txBox="1"/>
          <p:nvPr/>
        </p:nvSpPr>
        <p:spPr>
          <a:xfrm>
            <a:off x="502443" y="3983063"/>
            <a:ext cx="216124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最优参数求解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1125897" y="3109063"/>
                <a:ext cx="6877792" cy="7668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𝜆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𝜽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97" y="3109063"/>
                <a:ext cx="6877792" cy="766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1125898" y="4674762"/>
                <a:ext cx="6093728" cy="1467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→−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𝜆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𝜽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0</m:t>
                      </m:r>
                    </m:oMath>
                  </m:oMathPara>
                </a14:m>
                <a:endParaRPr lang="en-US" altLang="zh-CN" b="0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阿里巴巴普惠体 R" panose="00020600040101010101" pitchFamily="18" charset="-122"/>
                      </a:rPr>
                      <m:t>→</m:t>
                    </m:r>
                  </m:oMath>
                </a14:m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𝑰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𝜽</m:t>
                    </m:r>
                  </m:oMath>
                </a14:m>
                <a:endParaRPr lang="en-US" altLang="zh-CN" b="1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 </a:t>
                </a:r>
                <a:r>
                  <a:rPr lang="zh-CN" altLang="en-US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阿里巴巴普惠体 R" panose="00020600040101010101" pitchFamily="18" charset="-122"/>
                      </a:rPr>
                      <m:t>→</m:t>
                    </m:r>
                  </m:oMath>
                </a14:m>
                <a:r>
                  <a:rPr lang="en-US" altLang="zh-CN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⊤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𝜆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𝑰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𝒚</m:t>
                    </m:r>
                  </m:oMath>
                </a14:m>
                <a:endParaRPr lang="en-US" altLang="zh-CN" b="1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98" y="4674762"/>
                <a:ext cx="6093728" cy="1467621"/>
              </a:xfrm>
              <a:prstGeom prst="rect">
                <a:avLst/>
              </a:prstGeom>
              <a:blipFill>
                <a:blip r:embed="rId4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泛线性模型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3115"/>
            <a:ext cx="588515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16625" y="4489379"/>
            <a:ext cx="45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回顾：线性回归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5815230" cy="206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1210111"/>
                <a:ext cx="8317218" cy="5430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eqAr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参数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  </a:t>
                </a:r>
                <a:r>
                  <a:rPr lang="zh-CN" altLang="en-US" dirty="0"/>
                  <a:t>标签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zh-CN" dirty="0"/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10111"/>
                <a:ext cx="8317218" cy="54308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占位符 3"/>
          <p:cNvSpPr txBox="1"/>
          <p:nvPr/>
        </p:nvSpPr>
        <p:spPr>
          <a:xfrm>
            <a:off x="502444" y="1119039"/>
            <a:ext cx="1979499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训练数据矩阵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41" y="3400986"/>
            <a:ext cx="1150868" cy="554784"/>
          </a:xfrm>
          <a:prstGeom prst="rect">
            <a:avLst/>
          </a:prstGeom>
        </p:spPr>
      </p:pic>
      <p:sp>
        <p:nvSpPr>
          <p:cNvPr id="11" name="文本占位符 3"/>
          <p:cNvSpPr txBox="1"/>
          <p:nvPr/>
        </p:nvSpPr>
        <p:spPr>
          <a:xfrm>
            <a:off x="502441" y="5084298"/>
            <a:ext cx="1474141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目标函数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回顾：线性回归的矩阵形式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5" y="1285289"/>
            <a:ext cx="1554956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目标函数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502442" y="1839338"/>
                <a:ext cx="8137922" cy="5617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𝑿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839338"/>
                <a:ext cx="8137922" cy="5617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文本占位符 3"/>
          <p:cNvSpPr txBox="1"/>
          <p:nvPr/>
        </p:nvSpPr>
        <p:spPr>
          <a:xfrm>
            <a:off x="502444" y="2546158"/>
            <a:ext cx="2538930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对参数向量的梯度</a:t>
            </a:r>
          </a:p>
        </p:txBody>
      </p:sp>
      <p:sp>
        <p:nvSpPr>
          <p:cNvPr id="16" name="文本占位符 3"/>
          <p:cNvSpPr txBox="1"/>
          <p:nvPr/>
        </p:nvSpPr>
        <p:spPr>
          <a:xfrm>
            <a:off x="502443" y="3983063"/>
            <a:ext cx="216124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最优参数求解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502442" y="3109063"/>
                <a:ext cx="8137922" cy="7668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109063"/>
                <a:ext cx="8137922" cy="7668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502442" y="4674762"/>
                <a:ext cx="8137922" cy="1467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𝜽</m:t>
                                  </m:r>
                                </m:e>
                              </m:d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 &amp;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𝑿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0 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 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 </m:t>
                          </m:r>
                          <m:r>
                            <m:rPr>
                              <m:aln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→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</m:e>
                      </m:eqArr>
                    </m:oMath>
                  </m:oMathPara>
                </a14:m>
                <a:endParaRPr lang="en-US" altLang="zh-CN" b="1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674762"/>
                <a:ext cx="8137922" cy="146762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线性判别模型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文本占位符 3"/>
          <p:cNvSpPr txBox="1"/>
          <p:nvPr/>
        </p:nvSpPr>
        <p:spPr>
          <a:xfrm>
            <a:off x="502444" y="1374739"/>
            <a:ext cx="136717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判别模型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1938727"/>
                <a:ext cx="8137922" cy="1917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性质</a:t>
                </a:r>
                <a:r>
                  <a:rPr lang="en-US" altLang="zh-CN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</a:p>
              <a:p>
                <a:pPr lvl="1"/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建模预测变量和观测变量之间的关系</a:t>
                </a:r>
                <a:endParaRPr lang="en-US" altLang="zh-CN" sz="23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也称作条件模型</a:t>
                </a:r>
                <a:r>
                  <a:rPr lang="en-US" altLang="zh-CN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en-US" altLang="zh-CN" sz="23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Conditional Models</a:t>
                </a:r>
                <a:r>
                  <a:rPr lang="en-US" altLang="zh-CN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</a:p>
              <a:p>
                <a:r>
                  <a:rPr lang="zh-CN" altLang="en-US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分类</a:t>
                </a:r>
                <a:endParaRPr lang="en-US" altLang="zh-CN" sz="2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3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确定性判别模型</a:t>
                </a:r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sz="23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𝑓</m:t>
                        </m:r>
                      </m:e>
                      <m:sub>
                        <m:r>
                          <a:rPr lang="zh-CN" altLang="en-US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3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概率判别模型：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|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3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938727"/>
                <a:ext cx="8137922" cy="1917717"/>
              </a:xfrm>
              <a:prstGeom prst="rect">
                <a:avLst/>
              </a:prstGeom>
              <a:blipFill rotWithShape="1">
                <a:blip r:embed="rId5"/>
                <a:stretch>
                  <a:fillRect l="-449" t="-4127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" name="文本占位符 3"/>
          <p:cNvSpPr txBox="1"/>
          <p:nvPr/>
        </p:nvSpPr>
        <p:spPr>
          <a:xfrm>
            <a:off x="502441" y="4197136"/>
            <a:ext cx="441380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线性判别模型 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(linear regression)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 txBox="1">
                <a:spLocks/>
              </p:cNvSpPr>
              <p:nvPr/>
            </p:nvSpPr>
            <p:spPr>
              <a:xfrm>
                <a:off x="1034474" y="4715117"/>
                <a:ext cx="7605890" cy="1343937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𝑥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=(1,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,⋯,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4" y="4715117"/>
                <a:ext cx="7605890" cy="1343937"/>
              </a:xfrm>
              <a:prstGeom prst="rect">
                <a:avLst/>
              </a:prstGeom>
              <a:blipFill rotWithShape="1">
                <a:blip r:embed="rId6"/>
                <a:stretch>
                  <a:fillRect b="-1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泛线性模型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5" y="1285289"/>
            <a:ext cx="3127446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相关关系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(Dependence)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502442" y="1839337"/>
                <a:ext cx="8137922" cy="4524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特征映射函数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↦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h</m:t>
                        </m:r>
                      </m:sup>
                    </m:sSup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特征映射矩阵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h</m:t>
                        </m:r>
                      </m:sub>
                    </m:sSub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&amp;⋮</m:t>
                              </m:r>
                            </m:e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&amp;⋮</m:t>
                              </m:r>
                            </m:e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eqAr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 marL="457200" lvl="1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839337"/>
                <a:ext cx="8137922" cy="4524517"/>
              </a:xfrm>
              <a:prstGeom prst="rect">
                <a:avLst/>
              </a:prstGeom>
              <a:blipFill>
                <a:blip r:embed="rId4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核线性回归的矩阵形式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5" y="1285289"/>
            <a:ext cx="1554956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目标函数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502442" y="1839338"/>
                <a:ext cx="8137922" cy="5617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𝚽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𝚽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𝜽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839338"/>
                <a:ext cx="8137922" cy="5617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文本占位符 3"/>
          <p:cNvSpPr txBox="1"/>
          <p:nvPr/>
        </p:nvSpPr>
        <p:spPr>
          <a:xfrm>
            <a:off x="502444" y="2546158"/>
            <a:ext cx="2538930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对参数向量的梯度</a:t>
            </a:r>
          </a:p>
        </p:txBody>
      </p:sp>
      <p:sp>
        <p:nvSpPr>
          <p:cNvPr id="16" name="文本占位符 3"/>
          <p:cNvSpPr txBox="1"/>
          <p:nvPr/>
        </p:nvSpPr>
        <p:spPr>
          <a:xfrm>
            <a:off x="502443" y="3983063"/>
            <a:ext cx="216124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最优参数求解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502442" y="3109063"/>
                <a:ext cx="8137922" cy="7668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𝚽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109063"/>
                <a:ext cx="8137922" cy="7668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502442" y="4674762"/>
                <a:ext cx="8137922" cy="1467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𝜽</m:t>
                                  </m:r>
                                </m:e>
                              </m:d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 &amp;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n-US" altLang="zh-CN" b="0" i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𝚽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0 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𝚽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 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 </m:t>
                          </m:r>
                          <m:r>
                            <m:rPr>
                              <m:aln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→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</m:e>
                      </m:eqArr>
                    </m:oMath>
                  </m:oMathPara>
                </a14:m>
                <a:endParaRPr lang="en-US" altLang="zh-CN" b="1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674762"/>
                <a:ext cx="8137922" cy="146762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30B4978-5C2A-4BC7-9809-54BAAD4C7C22}"/>
              </a:ext>
            </a:extLst>
          </p:cNvPr>
          <p:cNvSpPr/>
          <p:nvPr/>
        </p:nvSpPr>
        <p:spPr>
          <a:xfrm>
            <a:off x="5237825" y="2678382"/>
            <a:ext cx="3581835" cy="61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核线性回归的矩阵形式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502443" y="1204184"/>
                <a:ext cx="8137922" cy="53351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+mn-ea"/>
                    <a:ea typeface="+mn-ea"/>
                    <a:cs typeface="阿里巴巴普惠体 R" panose="00020600040101010101" pitchFamily="18" charset="-122"/>
                  </a:rPr>
                  <a:t>使用线性代数技巧</a:t>
                </a:r>
                <a:endParaRPr lang="en-US" altLang="zh-CN" dirty="0">
                  <a:latin typeface="+mn-ea"/>
                  <a:ea typeface="+mn-ea"/>
                  <a:cs typeface="阿里巴巴普惠体 R" panose="00020600040101010101" pitchFamily="18" charset="-122"/>
                </a:endParaRPr>
              </a:p>
              <a:p>
                <a:pPr marL="457200" lvl="1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𝑩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𝟏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𝑷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𝑩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𝑩𝑷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𝑹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CN" b="1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L2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正则化的最优参数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eqArrPr>
                        <m:e>
                          <m:acc>
                            <m:accPr>
                              <m:chr m:val="̂"/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altLang="zh-CN" b="0" i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𝚽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</m:e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&amp;=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𝚽</m:t>
                                  </m:r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</m:e>
                      </m:eqAr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预测时，不需要使用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𝚽</m:t>
                    </m:r>
                  </m:oMath>
                </a14:m>
                <a:endParaRPr lang="en-US" altLang="zh-CN" b="1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eqArrPr>
                        <m:e>
                          <m:acc>
                            <m:accPr>
                              <m:chr m:val="̂"/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+mn-ea"/>
                              <a:cs typeface="阿里巴巴普惠体 R" panose="00020600040101010101" pitchFamily="18" charset="-122"/>
                            </a:rPr>
                            <m:t>=</m:t>
                          </m:r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  <a:ea typeface="+mn-ea"/>
                              <a:cs typeface="阿里巴巴普惠体 R" panose="00020600040101010101" pitchFamily="18" charset="-122"/>
                            </a:rPr>
                            <m:t>𝚽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𝚽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𝚽</m:t>
                                  </m:r>
                                </m:e>
                                <m: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𝚽</m:t>
                                  </m:r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</m:e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&amp;=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𝑲</m:t>
                          </m:r>
                          <m:sSup>
                            <m:sSup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𝑲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+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𝒚</m:t>
                          </m:r>
                        </m:e>
                      </m:eqAr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buNone/>
                </a:pPr>
                <a:r>
                  <a:rPr lang="zh-CN" altLang="en-US" dirty="0"/>
                  <a:t>其中核矩阵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zh-CN" altLang="en-US" dirty="0"/>
              </a:p>
              <a:p>
                <a:pPr marL="457200" lvl="1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204184"/>
                <a:ext cx="8137922" cy="5335154"/>
              </a:xfrm>
              <a:prstGeom prst="rect">
                <a:avLst/>
              </a:prstGeom>
              <a:blipFill>
                <a:blip r:embed="rId4"/>
                <a:stretch>
                  <a:fillRect l="-449" t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5815230" cy="206381"/>
          </a:xfrm>
        </p:spPr>
        <p:txBody>
          <a:bodyPr/>
          <a:lstStyle/>
          <a:p>
            <a:r>
              <a:rPr lang="en-US" altLang="zh-CN" dirty="0"/>
              <a:t>http://www.ics.uci.edu/~welling/classnotes/papers_class/Kernel-Ridge.pdf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861F3FE-7B91-4C83-BA43-55B779E5B39E}"/>
                  </a:ext>
                </a:extLst>
              </p:cNvPr>
              <p:cNvSpPr txBox="1"/>
              <p:nvPr/>
            </p:nvSpPr>
            <p:spPr>
              <a:xfrm>
                <a:off x="5188387" y="2678382"/>
                <a:ext cx="3684539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𝜆</m:t>
                          </m:r>
                        </m:den>
                      </m:f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h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h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   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𝑛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  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861F3FE-7B91-4C83-BA43-55B779E5B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87" y="2678382"/>
                <a:ext cx="3684539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最大似然估计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2599"/>
            <a:ext cx="58851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上海交通大学</a:t>
            </a:r>
            <a:endParaRPr lang="en-US" altLang="zh-CN" dirty="0">
              <a:solidFill>
                <a:srgbClr val="00B0F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线性判别模型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5" y="1285289"/>
            <a:ext cx="1554956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判别模型</a:t>
            </a:r>
            <a:endParaRPr lang="en-US" altLang="zh-CN" dirty="0"/>
          </a:p>
        </p:txBody>
      </p:sp>
      <p:sp>
        <p:nvSpPr>
          <p:cNvPr id="16" name="文本占位符 3"/>
          <p:cNvSpPr txBox="1"/>
          <p:nvPr/>
        </p:nvSpPr>
        <p:spPr>
          <a:xfrm>
            <a:off x="502443" y="3983063"/>
            <a:ext cx="328215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带高斯白噪声的线性拟合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925158" y="4077050"/>
                <a:ext cx="6336254" cy="26505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𝑦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𝜖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𝑗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𝜖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⊤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𝜖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~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𝒩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=(1,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58" y="4077050"/>
                <a:ext cx="6336254" cy="2650548"/>
              </a:xfrm>
              <a:prstGeom prst="rect">
                <a:avLst/>
              </a:prstGeom>
              <a:blipFill>
                <a:blip r:embed="rId2"/>
                <a:stretch>
                  <a:fillRect t="-1866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/>
              <p:cNvSpPr txBox="1">
                <a:spLocks/>
              </p:cNvSpPr>
              <p:nvPr/>
            </p:nvSpPr>
            <p:spPr>
              <a:xfrm>
                <a:off x="502442" y="1937219"/>
                <a:ext cx="7675381" cy="2052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建模预测变量和观测变量之间的关系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又名条件模型（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Conditional Models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确定性判别模型：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𝑓</m:t>
                        </m:r>
                      </m:e>
                      <m:sub>
                        <m:r>
                          <a:rPr lang="zh-CN" altLang="en-US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b="1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概率判别模型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|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937219"/>
                <a:ext cx="7675381" cy="2052836"/>
              </a:xfrm>
              <a:prstGeom prst="rect">
                <a:avLst/>
              </a:prstGeom>
              <a:blipFill rotWithShape="1">
                <a:blip r:embed="rId5"/>
                <a:stretch>
                  <a:fillRect l="-476" t="-1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247351" y="1803419"/>
            <a:ext cx="6096000" cy="2990192"/>
            <a:chOff x="3170141" y="1518193"/>
            <a:chExt cx="6096000" cy="2990192"/>
          </a:xfrm>
        </p:grpSpPr>
        <p:pic>
          <p:nvPicPr>
            <p:cNvPr id="19" name="Picture 2" descr="http://0.tqn.com/d/statistics/1/S/5/-/-/-/bellcurve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141" y="1518193"/>
              <a:ext cx="60960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接连接符 20"/>
            <p:cNvCxnSpPr/>
            <p:nvPr/>
          </p:nvCxnSpPr>
          <p:spPr>
            <a:xfrm>
              <a:off x="7011801" y="2356051"/>
              <a:ext cx="0" cy="138239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193195" y="1588971"/>
              <a:ext cx="0" cy="212561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6107185" y="3781919"/>
                  <a:ext cx="18294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7185" y="3781919"/>
                  <a:ext cx="182941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6667" r="-3333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6922385" y="3779864"/>
                  <a:ext cx="1788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385" y="3779864"/>
                  <a:ext cx="178831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6667" r="-10000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5965985" y="4231386"/>
                  <a:ext cx="4544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985" y="4231386"/>
                  <a:ext cx="454420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9333" t="-2222" r="-5333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6909142" y="4231385"/>
                  <a:ext cx="12800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142" y="4231385"/>
                  <a:ext cx="1280029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810" t="-2222" r="-1429" b="-2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线性判别模型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5" y="1285289"/>
            <a:ext cx="1554956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优化目标</a:t>
            </a:r>
            <a:endParaRPr lang="en-US" altLang="zh-CN" dirty="0"/>
          </a:p>
        </p:txBody>
      </p:sp>
      <p:sp>
        <p:nvSpPr>
          <p:cNvPr id="16" name="文本占位符 3"/>
          <p:cNvSpPr txBox="1"/>
          <p:nvPr/>
        </p:nvSpPr>
        <p:spPr>
          <a:xfrm>
            <a:off x="502443" y="4889075"/>
            <a:ext cx="368366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一个数据点的标签预测似然</a:t>
            </a:r>
          </a:p>
        </p:txBody>
      </p:sp>
      <p:sp>
        <p:nvSpPr>
          <p:cNvPr id="15" name="内容占位符 2"/>
          <p:cNvSpPr txBox="1"/>
          <p:nvPr/>
        </p:nvSpPr>
        <p:spPr>
          <a:xfrm>
            <a:off x="502443" y="1937219"/>
            <a:ext cx="4425158" cy="62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最大似然（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likelihood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49212" y="5618069"/>
                <a:ext cx="2790123" cy="623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12" y="5618069"/>
                <a:ext cx="2790123" cy="623504"/>
              </a:xfrm>
              <a:prstGeom prst="rect">
                <a:avLst/>
              </a:prstGeom>
              <a:blipFill>
                <a:blip r:embed="rId9"/>
                <a:stretch>
                  <a:fillRect l="-135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03313" y="2333697"/>
                <a:ext cx="2261708" cy="711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13" y="2333697"/>
                <a:ext cx="2261708" cy="71192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822979" y="1937219"/>
                <a:ext cx="1422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𝜖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𝒩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79" y="1937219"/>
                <a:ext cx="1422377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概率判别模型的学习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12" name="文本占位符 3"/>
          <p:cNvSpPr txBox="1"/>
          <p:nvPr/>
        </p:nvSpPr>
        <p:spPr>
          <a:xfrm>
            <a:off x="502445" y="1285289"/>
            <a:ext cx="2958194" cy="4281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最大化训练数据的似然</a:t>
            </a:r>
          </a:p>
        </p:txBody>
      </p:sp>
      <p:sp>
        <p:nvSpPr>
          <p:cNvPr id="16" name="文本占位符 3"/>
          <p:cNvSpPr txBox="1"/>
          <p:nvPr/>
        </p:nvSpPr>
        <p:spPr>
          <a:xfrm>
            <a:off x="502443" y="3198678"/>
            <a:ext cx="347475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最大化训练数据的对数似然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02443" y="2006498"/>
                <a:ext cx="296350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⊤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2006498"/>
                <a:ext cx="2963504" cy="871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98743" y="3862908"/>
                <a:ext cx="8903912" cy="1148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⊤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⊤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3" y="3862908"/>
                <a:ext cx="8903912" cy="1148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37403" y="5294795"/>
                <a:ext cx="203049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03" y="5294795"/>
                <a:ext cx="2030491" cy="778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317753" y="5499594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等价于最小均方误差学习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分类指标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3115"/>
            <a:ext cx="588515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评估指标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3610501"/>
                <a:ext cx="8137922" cy="2171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2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True / False</a:t>
                </a:r>
                <a:r>
                  <a:rPr lang="en-US" altLang="zh-CN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</a:p>
              <a:p>
                <a:pPr lvl="1"/>
                <a:r>
                  <a:rPr lang="en-US" altLang="zh-CN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True</a:t>
                </a:r>
                <a:r>
                  <a:rPr lang="zh-CN" altLang="en-US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：预测 </a:t>
                </a:r>
                <a:r>
                  <a:rPr lang="en-US" altLang="zh-CN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= </a:t>
                </a:r>
                <a:r>
                  <a:rPr lang="zh-CN" altLang="en-US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标签</a:t>
                </a:r>
                <a:endParaRPr lang="en-US" altLang="zh-CN" sz="19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en-US" altLang="zh-CN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False</a:t>
                </a:r>
                <a:r>
                  <a:rPr lang="zh-CN" altLang="en-US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：预测 </a:t>
                </a:r>
                <a14:m>
                  <m:oMath xmlns:m="http://schemas.openxmlformats.org/officeDocument/2006/math"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≠</m:t>
                    </m:r>
                  </m:oMath>
                </a14:m>
                <a:r>
                  <a:rPr lang="en-US" altLang="zh-CN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标签</a:t>
                </a:r>
                <a:endParaRPr lang="en-US" altLang="zh-CN" sz="19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altLang="zh-CN" sz="22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Positive / Negative</a:t>
                </a:r>
              </a:p>
              <a:p>
                <a:pPr lvl="1"/>
                <a:r>
                  <a:rPr lang="en-US" altLang="zh-CN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Positive</a:t>
                </a:r>
                <a:r>
                  <a:rPr lang="zh-CN" altLang="en-US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：预测</a:t>
                </a:r>
                <a14:m>
                  <m:oMath xmlns:m="http://schemas.openxmlformats.org/officeDocument/2006/math"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=1</m:t>
                    </m:r>
                  </m:oMath>
                </a14:m>
                <a:endParaRPr lang="en-US" altLang="zh-CN" sz="19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en-US" altLang="zh-CN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Negative</a:t>
                </a:r>
                <a:r>
                  <a:rPr lang="zh-CN" altLang="en-US" sz="19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：预测</a:t>
                </a:r>
                <a14:m>
                  <m:oMath xmlns:m="http://schemas.openxmlformats.org/officeDocument/2006/math"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=0</m:t>
                    </m:r>
                  </m:oMath>
                </a14:m>
                <a:endParaRPr lang="en-US" altLang="zh-CN" sz="19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610501"/>
                <a:ext cx="8137922" cy="2171463"/>
              </a:xfrm>
              <a:prstGeom prst="rect">
                <a:avLst/>
              </a:prstGeom>
              <a:blipFill rotWithShape="1">
                <a:blip r:embed="rId6"/>
                <a:stretch>
                  <a:fillRect l="-449" t="-1966" b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10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987704"/>
              </p:ext>
            </p:extLst>
          </p:nvPr>
        </p:nvGraphicFramePr>
        <p:xfrm>
          <a:off x="2633681" y="1549740"/>
          <a:ext cx="4095594" cy="1624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5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62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r>
                        <a:rPr lang="en-US" altLang="zh-CN" baseline="0" dirty="0"/>
                        <a:t> Positive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 </a:t>
                      </a:r>
                      <a:r>
                        <a:rPr lang="en-US" altLang="zh-CN" baseline="0" dirty="0"/>
                        <a:t>Negative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 Positive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Negative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本框 4"/>
          <p:cNvSpPr txBox="1"/>
          <p:nvPr/>
        </p:nvSpPr>
        <p:spPr>
          <a:xfrm>
            <a:off x="1884745" y="242858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标签</a:t>
            </a:r>
          </a:p>
        </p:txBody>
      </p:sp>
      <p:sp>
        <p:nvSpPr>
          <p:cNvPr id="12" name="文本框 5"/>
          <p:cNvSpPr txBox="1"/>
          <p:nvPr/>
        </p:nvSpPr>
        <p:spPr>
          <a:xfrm>
            <a:off x="4549566" y="11753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</a:t>
            </a:r>
          </a:p>
        </p:txBody>
      </p:sp>
      <p:pic>
        <p:nvPicPr>
          <p:cNvPr id="13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2941" y="3478088"/>
            <a:ext cx="2400300" cy="2571750"/>
          </a:xfrm>
          <a:prstGeom prst="rect">
            <a:avLst/>
          </a:prstGeom>
        </p:spPr>
      </p:pic>
      <p:sp>
        <p:nvSpPr>
          <p:cNvPr id="14" name="文本框 8"/>
          <p:cNvSpPr txBox="1"/>
          <p:nvPr/>
        </p:nvSpPr>
        <p:spPr>
          <a:xfrm>
            <a:off x="5962561" y="342709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类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7276498" y="46900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类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6" name="文本框 10"/>
          <p:cNvSpPr txBox="1"/>
          <p:nvPr/>
        </p:nvSpPr>
        <p:spPr>
          <a:xfrm>
            <a:off x="5723136" y="3713601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libaba PuHuiTi"/>
              </a:rPr>
              <a:t>TP: </a:t>
            </a: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1</a:t>
            </a:r>
          </a:p>
          <a:p>
            <a:r>
              <a:rPr lang="en-US" altLang="zh-CN" sz="1200" dirty="0">
                <a:latin typeface="Alibaba PuHuiTi"/>
              </a:rPr>
              <a:t>FN</a:t>
            </a:r>
            <a:r>
              <a:rPr lang="en-US" altLang="zh-CN" sz="1200" dirty="0"/>
              <a:t>: </a:t>
            </a: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 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</a:t>
            </a:r>
            <a:endParaRPr lang="zh-CN" altLang="en-US" sz="1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7055549" y="5009620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libaba PuHuiTi"/>
              </a:rPr>
              <a:t>FP:</a:t>
            </a:r>
            <a:r>
              <a:rPr lang="en-US" altLang="zh-CN" sz="1200" dirty="0"/>
              <a:t> </a:t>
            </a: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 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</a:p>
          <a:p>
            <a:r>
              <a:rPr lang="en-US" altLang="zh-CN" sz="1200" dirty="0">
                <a:latin typeface="Alibaba PuHuiTi"/>
              </a:rPr>
              <a:t>TN: </a:t>
            </a: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0</a:t>
            </a:r>
            <a:endParaRPr lang="zh-CN" altLang="en-US" sz="1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评估指标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4470135"/>
                <a:ext cx="8137922" cy="15612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分类正确的样本占样本总数的比例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Acc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TP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TP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TN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FP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4470135"/>
                <a:ext cx="8137922" cy="1561209"/>
              </a:xfrm>
              <a:prstGeom prst="rect">
                <a:avLst/>
              </a:prstGeom>
              <a:blipFill rotWithShape="1">
                <a:blip r:embed="rId6"/>
                <a:stretch>
                  <a:fillRect l="-449" t="-1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10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7879"/>
              </p:ext>
            </p:extLst>
          </p:nvPr>
        </p:nvGraphicFramePr>
        <p:xfrm>
          <a:off x="2633681" y="1549740"/>
          <a:ext cx="3985656" cy="1624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8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62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r>
                        <a:rPr lang="en-US" altLang="zh-CN" baseline="0" dirty="0"/>
                        <a:t> Positive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 </a:t>
                      </a:r>
                      <a:r>
                        <a:rPr lang="en-US" altLang="zh-CN" baseline="0" dirty="0"/>
                        <a:t>Negative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 Positive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Negative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本框 4"/>
          <p:cNvSpPr txBox="1"/>
          <p:nvPr/>
        </p:nvSpPr>
        <p:spPr>
          <a:xfrm>
            <a:off x="1884745" y="242858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标签</a:t>
            </a:r>
          </a:p>
        </p:txBody>
      </p:sp>
      <p:sp>
        <p:nvSpPr>
          <p:cNvPr id="12" name="文本框 5"/>
          <p:cNvSpPr txBox="1"/>
          <p:nvPr/>
        </p:nvSpPr>
        <p:spPr>
          <a:xfrm>
            <a:off x="4549566" y="11753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</a:t>
            </a:r>
          </a:p>
        </p:txBody>
      </p:sp>
      <p:sp>
        <p:nvSpPr>
          <p:cNvPr id="18" name="文本占位符 3"/>
          <p:cNvSpPr txBox="1"/>
          <p:nvPr/>
        </p:nvSpPr>
        <p:spPr>
          <a:xfrm>
            <a:off x="502443" y="3766959"/>
            <a:ext cx="213123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精度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(Accuracy)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" name="矩形 9"/>
          <p:cNvSpPr/>
          <p:nvPr/>
        </p:nvSpPr>
        <p:spPr>
          <a:xfrm>
            <a:off x="3951585" y="2068856"/>
            <a:ext cx="2667751" cy="11057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7"/>
          <p:cNvSpPr/>
          <p:nvPr/>
        </p:nvSpPr>
        <p:spPr>
          <a:xfrm>
            <a:off x="3962245" y="2088712"/>
            <a:ext cx="1328845" cy="521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7"/>
          <p:cNvSpPr/>
          <p:nvPr/>
        </p:nvSpPr>
        <p:spPr>
          <a:xfrm>
            <a:off x="5291091" y="2645547"/>
            <a:ext cx="1328245" cy="523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线性回归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443" y="1348507"/>
            <a:ext cx="813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80" indent="-284480"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一维的线性回归和二次回归（都是线性模型）</a:t>
            </a:r>
          </a:p>
        </p:txBody>
      </p:sp>
      <p:pic>
        <p:nvPicPr>
          <p:cNvPr id="1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8" y="1817897"/>
            <a:ext cx="8350957" cy="3442868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2020742" y="5350504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线性回归</a:t>
            </a:r>
            <a:endParaRPr lang="en-US" sz="2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5411426" y="5333418"/>
            <a:ext cx="2406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/>
              </a:rPr>
              <a:t>二次回归</a:t>
            </a:r>
            <a:endParaRPr lang="en-US" altLang="zh-CN" sz="2000" dirty="0">
              <a:latin typeface="阿里巴巴普惠体 R" panose="00020600040101010101" pitchFamily="18" charset="-122"/>
              <a:ea typeface="阿里巴巴普惠体 R" panose="00020600040101010101"/>
            </a:endParaRPr>
          </a:p>
          <a:p>
            <a:pPr algn="ctr"/>
            <a:r>
              <a:rPr lang="en-US" sz="2000" dirty="0">
                <a:latin typeface="阿里巴巴普惠体 R" panose="00020600040101010101" pitchFamily="18" charset="-122"/>
                <a:ea typeface="阿里巴巴普惠体 R" panose="00020600040101010101"/>
              </a:rPr>
              <a:t>(</a:t>
            </a: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/>
              </a:rPr>
              <a:t>一种广义线性模型</a:t>
            </a:r>
            <a:r>
              <a:rPr lang="en-US" sz="2000" dirty="0">
                <a:latin typeface="阿里巴巴普惠体 R" panose="00020600040101010101" pitchFamily="18" charset="-122"/>
                <a:ea typeface="阿里巴巴普惠体 R" panose="00020600040101010101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93454" y="4017188"/>
                <a:ext cx="2049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54" y="4017188"/>
                <a:ext cx="2049664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627807" y="4017188"/>
                <a:ext cx="2880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807" y="4017188"/>
                <a:ext cx="2880853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评估指标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50</a:t>
            </a:fld>
            <a:endParaRPr lang="zh-CN" altLang="en-US" dirty="0"/>
          </a:p>
        </p:txBody>
      </p:sp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1278319" y="1872773"/>
          <a:ext cx="2699655" cy="1889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882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True</a:t>
                      </a:r>
                      <a:r>
                        <a:rPr lang="en-US" altLang="zh-CN" sz="1400" baseline="0" dirty="0"/>
                        <a:t> Positive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False </a:t>
                      </a:r>
                      <a:r>
                        <a:rPr lang="en-US" altLang="zh-CN" sz="1400" baseline="0" dirty="0"/>
                        <a:t>Negative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False Positive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True Negative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文本框 4"/>
          <p:cNvSpPr txBox="1"/>
          <p:nvPr/>
        </p:nvSpPr>
        <p:spPr>
          <a:xfrm>
            <a:off x="541561" y="27849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标签</a:t>
            </a:r>
          </a:p>
        </p:txBody>
      </p:sp>
      <p:sp>
        <p:nvSpPr>
          <p:cNvPr id="16" name="文本框 5"/>
          <p:cNvSpPr txBox="1"/>
          <p:nvPr/>
        </p:nvSpPr>
        <p:spPr>
          <a:xfrm>
            <a:off x="2302204" y="15030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</a:t>
            </a:r>
          </a:p>
        </p:txBody>
      </p:sp>
      <p:sp>
        <p:nvSpPr>
          <p:cNvPr id="22" name="矩形 7"/>
          <p:cNvSpPr/>
          <p:nvPr/>
        </p:nvSpPr>
        <p:spPr>
          <a:xfrm>
            <a:off x="2194557" y="2264229"/>
            <a:ext cx="862148" cy="714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9"/>
          <p:cNvSpPr/>
          <p:nvPr/>
        </p:nvSpPr>
        <p:spPr>
          <a:xfrm>
            <a:off x="2168432" y="2220686"/>
            <a:ext cx="923108" cy="156754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11"/>
          <p:cNvGraphicFramePr>
            <a:graphicFrameLocks noGrp="1"/>
          </p:cNvGraphicFramePr>
          <p:nvPr/>
        </p:nvGraphicFramePr>
        <p:xfrm>
          <a:off x="5509052" y="1872773"/>
          <a:ext cx="2699655" cy="1889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882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True</a:t>
                      </a:r>
                      <a:r>
                        <a:rPr lang="en-US" altLang="zh-CN" sz="1400" baseline="0" dirty="0"/>
                        <a:t> Positive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False </a:t>
                      </a:r>
                      <a:r>
                        <a:rPr lang="en-US" altLang="zh-CN" sz="1400" baseline="0" dirty="0"/>
                        <a:t>Negative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False Positive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True Negative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文本框 12"/>
          <p:cNvSpPr txBox="1"/>
          <p:nvPr/>
        </p:nvSpPr>
        <p:spPr>
          <a:xfrm>
            <a:off x="4772294" y="278495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标签</a:t>
            </a:r>
          </a:p>
        </p:txBody>
      </p:sp>
      <p:sp>
        <p:nvSpPr>
          <p:cNvPr id="27" name="文本框 13"/>
          <p:cNvSpPr txBox="1"/>
          <p:nvPr/>
        </p:nvSpPr>
        <p:spPr>
          <a:xfrm>
            <a:off x="6536112" y="15030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</a:t>
            </a:r>
          </a:p>
        </p:txBody>
      </p:sp>
      <p:sp>
        <p:nvSpPr>
          <p:cNvPr id="29" name="矩形 15"/>
          <p:cNvSpPr/>
          <p:nvPr/>
        </p:nvSpPr>
        <p:spPr>
          <a:xfrm>
            <a:off x="6425290" y="2264229"/>
            <a:ext cx="862148" cy="714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16"/>
          <p:cNvSpPr/>
          <p:nvPr/>
        </p:nvSpPr>
        <p:spPr>
          <a:xfrm>
            <a:off x="6399164" y="2220686"/>
            <a:ext cx="1830435" cy="809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3"/>
          <p:cNvSpPr txBox="1"/>
          <p:nvPr/>
        </p:nvSpPr>
        <p:spPr>
          <a:xfrm>
            <a:off x="541561" y="4144338"/>
            <a:ext cx="2629224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精确率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(Precision)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1561" y="4821382"/>
                <a:ext cx="3436413" cy="1211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预测为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1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的样本中标签为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1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的比例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Prec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61" y="4821382"/>
                <a:ext cx="3436413" cy="1211550"/>
              </a:xfrm>
              <a:prstGeom prst="rect">
                <a:avLst/>
              </a:prstGeom>
              <a:blipFill rotWithShape="1">
                <a:blip r:embed="rId5"/>
                <a:stretch>
                  <a:fillRect l="-709" t="-3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3" name="文本占位符 3"/>
          <p:cNvSpPr txBox="1"/>
          <p:nvPr/>
        </p:nvSpPr>
        <p:spPr>
          <a:xfrm>
            <a:off x="5035062" y="4139726"/>
            <a:ext cx="2629224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召回率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(Recall)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035062" y="4816770"/>
                <a:ext cx="3436413" cy="1446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标签为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1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的样本中预测为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1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的比例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Rec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TP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Clr>
                    <a:schemeClr val="accent1"/>
                  </a:buClr>
                  <a:buSzPct val="88000"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062" y="4816770"/>
                <a:ext cx="3436413" cy="1446486"/>
              </a:xfrm>
              <a:prstGeom prst="rect">
                <a:avLst/>
              </a:prstGeom>
              <a:blipFill rotWithShape="1">
                <a:blip r:embed="rId6"/>
                <a:stretch>
                  <a:fillRect l="-709" t="-2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>
          <a:xfrm>
            <a:off x="4495165" y="1028700"/>
            <a:ext cx="0" cy="5828665"/>
          </a:xfrm>
          <a:prstGeom prst="line">
            <a:avLst/>
          </a:prstGeom>
          <a:ln cmpd="dbl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评估指标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51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493206" y="1042793"/>
                <a:ext cx="8137922" cy="5510407"/>
              </a:xfrm>
              <a:prstGeom prst="rect">
                <a:avLst/>
              </a:prstGeom>
            </p:spPr>
            <p:txBody>
              <a:bodyPr vert="horz" lIns="91440" tIns="45720" rIns="91440" bIns="45720" numCol="3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精确率和召回率的权衡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1,          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&gt;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&amp;0,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阈值越高，精确率越高，召回率越低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极端情况：阈值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=0.99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阈值越低，精确率越低，召回率越高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极端情况：阈值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=0</a:t>
                </a:r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F1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分数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zh-CN" sz="2100" dirty="0">
                    <a:latin typeface="Cambria" panose="02040503050406030204" pitchFamily="18" charset="0"/>
                    <a:ea typeface="Cambria" panose="02040503050406030204" pitchFamily="18" charset="0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Cambria" panose="02040503050406030204" pitchFamily="18" charset="0"/>
                        <a:ea typeface="Cambria" panose="02040503050406030204" pitchFamily="18" charset="0"/>
                        <a:cs typeface="阿里巴巴普惠体 R" panose="00020600040101010101" pitchFamily="18" charset="-122"/>
                      </a:rPr>
                      <m:t>F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" panose="02040503050406030204" pitchFamily="18" charset="0"/>
                        <a:cs typeface="阿里巴巴普惠体 R" panose="00020600040101010101" pitchFamily="18" charset="-122"/>
                      </a:rPr>
                      <m:t>1=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阿里巴巴普惠体 R" panose="00020600040101010101" pitchFamily="18" charset="-122"/>
                          </a:rPr>
                          <m:t>2×</m:t>
                        </m:r>
                        <m:r>
                          <m:rPr>
                            <m:nor/>
                          </m:rPr>
                          <a:rPr lang="en-US" altLang="zh-CN">
                            <a:latin typeface="Cambria" panose="02040503050406030204" pitchFamily="18" charset="0"/>
                            <a:ea typeface="Cambria" panose="02040503050406030204" pitchFamily="18" charset="0"/>
                            <a:cs typeface="阿里巴巴普惠体 R" panose="00020600040101010101" pitchFamily="18" charset="-122"/>
                          </a:rPr>
                          <m:t>Precision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阿里巴巴普惠体 R" panose="00020600040101010101" pitchFamily="18" charset="-122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zh-CN">
                            <a:latin typeface="Cambria" panose="02040503050406030204" pitchFamily="18" charset="0"/>
                            <a:ea typeface="Cambria" panose="02040503050406030204" pitchFamily="18" charset="0"/>
                            <a:cs typeface="阿里巴巴普惠体 R" panose="00020600040101010101" pitchFamily="18" charset="-122"/>
                          </a:rPr>
                          <m:t>Recall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>
                            <a:latin typeface="Cambria" panose="02040503050406030204" pitchFamily="18" charset="0"/>
                            <a:ea typeface="Cambria" panose="02040503050406030204" pitchFamily="18" charset="0"/>
                            <a:cs typeface="阿里巴巴普惠体 R" panose="00020600040101010101" pitchFamily="18" charset="-122"/>
                          </a:rPr>
                          <m:t>Precision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阿里巴巴普惠体 R" panose="00020600040101010101" pitchFamily="18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>
                            <a:latin typeface="Cambria" panose="02040503050406030204" pitchFamily="18" charset="0"/>
                            <a:ea typeface="Cambria" panose="02040503050406030204" pitchFamily="18" charset="0"/>
                            <a:cs typeface="阿里巴巴普惠体 R" panose="00020600040101010101" pitchFamily="18" charset="-122"/>
                          </a:rPr>
                          <m:t>Recall</m:t>
                        </m:r>
                      </m:den>
                    </m:f>
                  </m:oMath>
                </a14:m>
                <a:endParaRPr lang="zh-CN" altLang="zh-CN" dirty="0">
                  <a:latin typeface="Cambria" panose="02040503050406030204" pitchFamily="18" charset="0"/>
                  <a:ea typeface="Cambria" panose="02040503050406030204" pitchFamily="18" charset="0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6" y="1042793"/>
                <a:ext cx="8137922" cy="5510407"/>
              </a:xfrm>
              <a:prstGeom prst="rect">
                <a:avLst/>
              </a:prstGeom>
              <a:blipFill>
                <a:blip r:embed="rId3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Image result for precision recall cur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11" y="1724890"/>
            <a:ext cx="24955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评估指标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562252" y="1255911"/>
            <a:ext cx="8068876" cy="939168"/>
          </a:xfrm>
          <a:prstGeom prst="rect">
            <a:avLst/>
          </a:prstGeom>
        </p:spPr>
        <p:txBody>
          <a:bodyPr vert="horz" lIns="91440" tIns="45720" rIns="91440" bIns="45720" numCol="1" rtlCol="0" anchor="t" anchorCtr="0">
            <a:sp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基于排序的度量：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ROC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曲线下面积（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AUC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7" name="Picture 2" descr="Image result for area under roc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10" y="1915929"/>
            <a:ext cx="5696713" cy="430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评估指标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562252" y="1255911"/>
            <a:ext cx="8068876" cy="939168"/>
          </a:xfrm>
          <a:prstGeom prst="rect">
            <a:avLst/>
          </a:prstGeom>
        </p:spPr>
        <p:txBody>
          <a:bodyPr vert="horz" lIns="91440" tIns="45720" rIns="91440" bIns="45720" numCol="1" rtlCol="0" anchor="t" anchorCtr="0">
            <a:sp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基于排序的度量：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ROC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曲线下面积（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AUC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9" name="Picture 2" descr="Image result for area under roc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10" y="1912985"/>
            <a:ext cx="5696713" cy="430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19"/>
          <p:cNvGrpSpPr/>
          <p:nvPr/>
        </p:nvGrpSpPr>
        <p:grpSpPr>
          <a:xfrm>
            <a:off x="2152650" y="2254253"/>
            <a:ext cx="4699000" cy="3530601"/>
            <a:chOff x="2152650" y="2457450"/>
            <a:chExt cx="4699000" cy="3530601"/>
          </a:xfrm>
        </p:grpSpPr>
        <p:cxnSp>
          <p:nvCxnSpPr>
            <p:cNvPr id="11" name="直接连接符 13"/>
            <p:cNvCxnSpPr/>
            <p:nvPr/>
          </p:nvCxnSpPr>
          <p:spPr>
            <a:xfrm flipV="1">
              <a:off x="2184400" y="2457450"/>
              <a:ext cx="0" cy="3530601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连接符 16"/>
            <p:cNvCxnSpPr/>
            <p:nvPr/>
          </p:nvCxnSpPr>
          <p:spPr>
            <a:xfrm flipH="1">
              <a:off x="2152650" y="2496345"/>
              <a:ext cx="4699000" cy="0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文本框 3"/>
          <p:cNvSpPr txBox="1"/>
          <p:nvPr/>
        </p:nvSpPr>
        <p:spPr>
          <a:xfrm>
            <a:off x="506099" y="240422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完美预测</a:t>
            </a:r>
            <a:endParaRPr lang="en-US" altLang="zh-CN" dirty="0">
              <a:solidFill>
                <a:srgbClr val="FF00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AUC=1</a:t>
            </a:r>
          </a:p>
        </p:txBody>
      </p:sp>
      <p:cxnSp>
        <p:nvCxnSpPr>
          <p:cNvPr id="14" name="直接箭头连接符 5"/>
          <p:cNvCxnSpPr/>
          <p:nvPr/>
        </p:nvCxnSpPr>
        <p:spPr>
          <a:xfrm flipV="1">
            <a:off x="1606550" y="2727348"/>
            <a:ext cx="546100" cy="380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0"/>
          <p:cNvSpPr txBox="1"/>
          <p:nvPr/>
        </p:nvSpPr>
        <p:spPr>
          <a:xfrm>
            <a:off x="7119575" y="3352794"/>
            <a:ext cx="109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随机预测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dirty="0">
                <a:latin typeface="Alibaba PuHuiTi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AUC = 0.5</a:t>
            </a:r>
            <a:endParaRPr lang="zh-CN" altLang="en-US" dirty="0">
              <a:latin typeface="Alibaba PuHuiTi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6" name="直接箭头连接符 11"/>
          <p:cNvCxnSpPr/>
          <p:nvPr/>
        </p:nvCxnSpPr>
        <p:spPr>
          <a:xfrm flipH="1">
            <a:off x="5010150" y="3675919"/>
            <a:ext cx="20685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评估指标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562252" y="1255911"/>
            <a:ext cx="8068876" cy="939168"/>
          </a:xfrm>
          <a:prstGeom prst="rect">
            <a:avLst/>
          </a:prstGeom>
        </p:spPr>
        <p:txBody>
          <a:bodyPr vert="horz" lIns="91440" tIns="45720" rIns="91440" bIns="45720" numCol="1" rtlCol="0" anchor="t" anchorCtr="0">
            <a:sp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AUC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计算例子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7" name="直接连接符 66"/>
          <p:cNvCxnSpPr>
            <a:endCxn id="38" idx="3"/>
          </p:cNvCxnSpPr>
          <p:nvPr/>
        </p:nvCxnSpPr>
        <p:spPr>
          <a:xfrm flipH="1">
            <a:off x="1860111" y="3269922"/>
            <a:ext cx="698543" cy="2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61"/>
          <p:cNvCxnSpPr/>
          <p:nvPr/>
        </p:nvCxnSpPr>
        <p:spPr>
          <a:xfrm flipV="1">
            <a:off x="2558654" y="4416465"/>
            <a:ext cx="2950" cy="627976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6"/>
          <p:cNvCxnSpPr/>
          <p:nvPr/>
        </p:nvCxnSpPr>
        <p:spPr>
          <a:xfrm>
            <a:off x="1859280" y="5044440"/>
            <a:ext cx="28984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1"/>
          <p:cNvCxnSpPr/>
          <p:nvPr/>
        </p:nvCxnSpPr>
        <p:spPr>
          <a:xfrm flipV="1">
            <a:off x="1859280" y="2451100"/>
            <a:ext cx="0" cy="25933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2"/>
          <p:cNvSpPr txBox="1"/>
          <p:nvPr/>
        </p:nvSpPr>
        <p:spPr>
          <a:xfrm>
            <a:off x="2671505" y="53829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假阳性率</a:t>
            </a:r>
          </a:p>
        </p:txBody>
      </p:sp>
      <p:sp>
        <p:nvSpPr>
          <p:cNvPr id="22" name="文本框 17"/>
          <p:cNvSpPr txBox="1"/>
          <p:nvPr/>
        </p:nvSpPr>
        <p:spPr>
          <a:xfrm>
            <a:off x="360102" y="36402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真阳性率</a:t>
            </a:r>
          </a:p>
        </p:txBody>
      </p:sp>
      <p:graphicFrame>
        <p:nvGraphicFramePr>
          <p:cNvPr id="23" name="表格 14"/>
          <p:cNvGraphicFramePr>
            <a:graphicFrameLocks noGrp="1"/>
          </p:cNvGraphicFramePr>
          <p:nvPr/>
        </p:nvGraphicFramePr>
        <p:xfrm>
          <a:off x="5846855" y="2156143"/>
          <a:ext cx="23774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Prediction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4" name="直接连接符 18"/>
          <p:cNvCxnSpPr/>
          <p:nvPr/>
        </p:nvCxnSpPr>
        <p:spPr>
          <a:xfrm>
            <a:off x="1859280" y="3808095"/>
            <a:ext cx="609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1"/>
          <p:cNvCxnSpPr/>
          <p:nvPr/>
        </p:nvCxnSpPr>
        <p:spPr>
          <a:xfrm>
            <a:off x="1868170" y="2673072"/>
            <a:ext cx="609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2"/>
          <p:cNvCxnSpPr/>
          <p:nvPr/>
        </p:nvCxnSpPr>
        <p:spPr>
          <a:xfrm flipV="1">
            <a:off x="2546262" y="4957763"/>
            <a:ext cx="953" cy="866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5"/>
          <p:cNvCxnSpPr/>
          <p:nvPr/>
        </p:nvCxnSpPr>
        <p:spPr>
          <a:xfrm flipV="1">
            <a:off x="3227072" y="4957763"/>
            <a:ext cx="953" cy="866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837251" y="4957763"/>
            <a:ext cx="953" cy="866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30"/>
          <p:cNvSpPr txBox="1"/>
          <p:nvPr/>
        </p:nvSpPr>
        <p:spPr>
          <a:xfrm>
            <a:off x="2316479" y="506551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0.25</a:t>
            </a:r>
            <a:endParaRPr lang="zh-CN" altLang="en-US" sz="1400" dirty="0"/>
          </a:p>
        </p:txBody>
      </p:sp>
      <p:sp>
        <p:nvSpPr>
          <p:cNvPr id="30" name="文本框 31"/>
          <p:cNvSpPr txBox="1"/>
          <p:nvPr/>
        </p:nvSpPr>
        <p:spPr>
          <a:xfrm>
            <a:off x="3020926" y="506551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0.5</a:t>
            </a:r>
            <a:endParaRPr lang="zh-CN" altLang="en-US" sz="1400" dirty="0"/>
          </a:p>
        </p:txBody>
      </p:sp>
      <p:sp>
        <p:nvSpPr>
          <p:cNvPr id="31" name="文本框 32"/>
          <p:cNvSpPr txBox="1"/>
          <p:nvPr/>
        </p:nvSpPr>
        <p:spPr>
          <a:xfrm>
            <a:off x="3600177" y="506551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0.75</a:t>
            </a:r>
            <a:endParaRPr lang="zh-CN" altLang="en-US" sz="1400" dirty="0"/>
          </a:p>
        </p:txBody>
      </p:sp>
      <p:sp>
        <p:nvSpPr>
          <p:cNvPr id="32" name="文本框 33"/>
          <p:cNvSpPr txBox="1"/>
          <p:nvPr/>
        </p:nvSpPr>
        <p:spPr>
          <a:xfrm>
            <a:off x="4245818" y="506551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sp>
        <p:nvSpPr>
          <p:cNvPr id="33" name="文本框 34"/>
          <p:cNvSpPr txBox="1"/>
          <p:nvPr/>
        </p:nvSpPr>
        <p:spPr>
          <a:xfrm>
            <a:off x="1444869" y="367103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0.5</a:t>
            </a:r>
            <a:endParaRPr lang="zh-CN" altLang="en-US" sz="1400" dirty="0"/>
          </a:p>
        </p:txBody>
      </p:sp>
      <p:sp>
        <p:nvSpPr>
          <p:cNvPr id="34" name="文本框 35"/>
          <p:cNvSpPr txBox="1"/>
          <p:nvPr/>
        </p:nvSpPr>
        <p:spPr>
          <a:xfrm>
            <a:off x="1444869" y="252615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cxnSp>
        <p:nvCxnSpPr>
          <p:cNvPr id="35" name="直接连接符 45058"/>
          <p:cNvCxnSpPr/>
          <p:nvPr/>
        </p:nvCxnSpPr>
        <p:spPr>
          <a:xfrm flipV="1">
            <a:off x="1872196" y="4416465"/>
            <a:ext cx="2950" cy="627976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41"/>
          <p:cNvCxnSpPr/>
          <p:nvPr/>
        </p:nvCxnSpPr>
        <p:spPr>
          <a:xfrm>
            <a:off x="1859280" y="3271520"/>
            <a:ext cx="609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42"/>
          <p:cNvCxnSpPr/>
          <p:nvPr/>
        </p:nvCxnSpPr>
        <p:spPr>
          <a:xfrm>
            <a:off x="1859280" y="4426267"/>
            <a:ext cx="609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43"/>
          <p:cNvSpPr txBox="1"/>
          <p:nvPr/>
        </p:nvSpPr>
        <p:spPr>
          <a:xfrm>
            <a:off x="1356447" y="311603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0.75</a:t>
            </a:r>
            <a:endParaRPr lang="zh-CN" altLang="en-US" sz="1400" dirty="0"/>
          </a:p>
        </p:txBody>
      </p:sp>
      <p:sp>
        <p:nvSpPr>
          <p:cNvPr id="39" name="文本框 44"/>
          <p:cNvSpPr txBox="1"/>
          <p:nvPr/>
        </p:nvSpPr>
        <p:spPr>
          <a:xfrm>
            <a:off x="1356447" y="426257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0.25</a:t>
            </a:r>
            <a:endParaRPr lang="zh-CN" altLang="en-US" sz="1400" dirty="0"/>
          </a:p>
        </p:txBody>
      </p:sp>
      <p:cxnSp>
        <p:nvCxnSpPr>
          <p:cNvPr id="40" name="直接连接符 45"/>
          <p:cNvCxnSpPr/>
          <p:nvPr/>
        </p:nvCxnSpPr>
        <p:spPr>
          <a:xfrm flipV="1">
            <a:off x="4451964" y="4957763"/>
            <a:ext cx="953" cy="866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7"/>
          <p:cNvCxnSpPr>
            <a:stCxn id="39" idx="3"/>
          </p:cNvCxnSpPr>
          <p:nvPr/>
        </p:nvCxnSpPr>
        <p:spPr>
          <a:xfrm>
            <a:off x="1860111" y="4416465"/>
            <a:ext cx="684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9"/>
          <p:cNvCxnSpPr/>
          <p:nvPr/>
        </p:nvCxnSpPr>
        <p:spPr>
          <a:xfrm flipV="1">
            <a:off x="2541327" y="3269924"/>
            <a:ext cx="0" cy="116555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51"/>
          <p:cNvCxnSpPr/>
          <p:nvPr/>
        </p:nvCxnSpPr>
        <p:spPr>
          <a:xfrm>
            <a:off x="2521744" y="3269923"/>
            <a:ext cx="70374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57"/>
          <p:cNvCxnSpPr/>
          <p:nvPr/>
        </p:nvCxnSpPr>
        <p:spPr>
          <a:xfrm flipV="1">
            <a:off x="3208257" y="2641947"/>
            <a:ext cx="2950" cy="627976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接连接符 59"/>
          <p:cNvCxnSpPr/>
          <p:nvPr/>
        </p:nvCxnSpPr>
        <p:spPr>
          <a:xfrm>
            <a:off x="3208257" y="2660045"/>
            <a:ext cx="124370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63"/>
          <p:cNvCxnSpPr/>
          <p:nvPr/>
        </p:nvCxnSpPr>
        <p:spPr>
          <a:xfrm flipV="1">
            <a:off x="3225596" y="3269923"/>
            <a:ext cx="0" cy="1774519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接连接符 68"/>
          <p:cNvCxnSpPr/>
          <p:nvPr/>
        </p:nvCxnSpPr>
        <p:spPr>
          <a:xfrm flipH="1">
            <a:off x="1860112" y="2674193"/>
            <a:ext cx="1345195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70"/>
          <p:cNvCxnSpPr/>
          <p:nvPr/>
        </p:nvCxnSpPr>
        <p:spPr>
          <a:xfrm flipV="1">
            <a:off x="4451964" y="2680044"/>
            <a:ext cx="0" cy="2364399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文本框 72"/>
          <p:cNvSpPr txBox="1"/>
          <p:nvPr/>
        </p:nvSpPr>
        <p:spPr>
          <a:xfrm>
            <a:off x="2601942" y="5871094"/>
            <a:ext cx="121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AUC = 0.75</a:t>
            </a:r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逻辑斯谛回归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3115"/>
            <a:ext cx="588515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11" name="文本占位符 1"/>
          <p:cNvSpPr>
            <a:spLocks noGrp="1"/>
          </p:cNvSpPr>
          <p:nvPr>
            <p:ph type="body" idx="1"/>
          </p:nvPr>
        </p:nvSpPr>
        <p:spPr>
          <a:xfrm>
            <a:off x="5199300" y="2036916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二分类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2"/>
          </p:nvPr>
        </p:nvSpPr>
        <p:spPr>
          <a:xfrm>
            <a:off x="4428196" y="2002626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idx="13"/>
          </p:nvPr>
        </p:nvSpPr>
        <p:spPr>
          <a:xfrm>
            <a:off x="5199300" y="2815617"/>
            <a:ext cx="3441065" cy="407781"/>
          </a:xfrm>
        </p:spPr>
        <p:txBody>
          <a:bodyPr anchor="ctr" anchorCtr="0">
            <a:normAutofit lnSpcReduction="10000"/>
          </a:bodyPr>
          <a:lstStyle/>
          <a:p>
            <a:pPr algn="l"/>
            <a:r>
              <a:rPr kumimoji="1" lang="zh-CN" altLang="en-US" dirty="0"/>
              <a:t>多分类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idx="14"/>
          </p:nvPr>
        </p:nvSpPr>
        <p:spPr>
          <a:xfrm>
            <a:off x="4428196" y="2781327"/>
            <a:ext cx="636022" cy="407781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二分类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分类问题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5" name="文本占位符 3"/>
          <p:cNvSpPr txBox="1"/>
          <p:nvPr/>
        </p:nvSpPr>
        <p:spPr>
          <a:xfrm>
            <a:off x="502445" y="1374739"/>
            <a:ext cx="1113920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给定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2021854"/>
                <a:ext cx="8137922" cy="14902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样本空间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𝕏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中一个样本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(</m:t>
                    </m:r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∈</m:t>
                    </m:r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𝕏</m:t>
                    </m:r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的描述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一个固定的类别集：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𝐶</m:t>
                    </m:r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𝑚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}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2021854"/>
                <a:ext cx="8137922" cy="1490273"/>
              </a:xfrm>
              <a:prstGeom prst="rect">
                <a:avLst/>
              </a:prstGeom>
              <a:blipFill>
                <a:blip r:embed="rId5"/>
                <a:stretch>
                  <a:fillRect l="-449" t="-2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占位符 3"/>
          <p:cNvSpPr txBox="1"/>
          <p:nvPr/>
        </p:nvSpPr>
        <p:spPr>
          <a:xfrm>
            <a:off x="502442" y="3183450"/>
            <a:ext cx="118197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 txBox="1">
                <a:spLocks/>
              </p:cNvSpPr>
              <p:nvPr/>
            </p:nvSpPr>
            <p:spPr>
              <a:xfrm>
                <a:off x="502442" y="3884461"/>
                <a:ext cx="8137922" cy="725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的类别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是一个定义域为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𝕏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，值域为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的类别函数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884461"/>
                <a:ext cx="8137922" cy="725096"/>
              </a:xfrm>
              <a:prstGeom prst="rect">
                <a:avLst/>
              </a:prstGeom>
              <a:blipFill>
                <a:blip r:embed="rId6"/>
                <a:stretch>
                  <a:fillRect l="-449" t="-4202" r="-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442" y="5272658"/>
                <a:ext cx="81379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假如类别集是二元的，即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𝐶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={0,1}</m:t>
                    </m:r>
                  </m:oMath>
                </a14:m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({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错误，正确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}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{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负，正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})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，那么这就是二分类问题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5272658"/>
                <a:ext cx="8137922" cy="707886"/>
              </a:xfrm>
              <a:prstGeom prst="rect">
                <a:avLst/>
              </a:prstGeom>
              <a:blipFill>
                <a:blip r:embed="rId7"/>
                <a:stretch>
                  <a:fillRect l="-449" t="-5172" r="-524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占位符 3"/>
          <p:cNvSpPr txBox="1"/>
          <p:nvPr/>
        </p:nvSpPr>
        <p:spPr>
          <a:xfrm>
            <a:off x="502442" y="4576836"/>
            <a:ext cx="1181977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二分类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17CB82A-EAAC-47F1-838B-EC4BD729E2BB}"/>
              </a:ext>
            </a:extLst>
          </p:cNvPr>
          <p:cNvSpPr/>
          <p:nvPr/>
        </p:nvSpPr>
        <p:spPr>
          <a:xfrm>
            <a:off x="1931672" y="4849185"/>
            <a:ext cx="4815840" cy="1597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二分类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10" name="内容占位符 2"/>
          <p:cNvSpPr txBox="1"/>
          <p:nvPr/>
        </p:nvSpPr>
        <p:spPr>
          <a:xfrm>
            <a:off x="1348741" y="4258794"/>
            <a:ext cx="2446020" cy="40751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000" dirty="0"/>
              <a:t>线性可分</a:t>
            </a:r>
          </a:p>
        </p:txBody>
      </p:sp>
      <p:sp>
        <p:nvSpPr>
          <p:cNvPr id="5" name="内容占位符 2"/>
          <p:cNvSpPr txBox="1"/>
          <p:nvPr/>
        </p:nvSpPr>
        <p:spPr>
          <a:xfrm>
            <a:off x="5017771" y="4258794"/>
            <a:ext cx="2446020" cy="46196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000" dirty="0"/>
              <a:t>线性不可分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A02718-C29A-4A25-B135-9B369500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1" y="1839929"/>
            <a:ext cx="6202680" cy="2302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2790506-7D98-4397-A4D7-D26C0EACF126}"/>
                  </a:ext>
                </a:extLst>
              </p:cNvPr>
              <p:cNvSpPr txBox="1"/>
              <p:nvPr/>
            </p:nvSpPr>
            <p:spPr>
              <a:xfrm>
                <a:off x="3476959" y="3834720"/>
                <a:ext cx="2873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2790506-7D98-4397-A4D7-D26C0EACF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959" y="3834720"/>
                <a:ext cx="287322" cy="276999"/>
              </a:xfrm>
              <a:prstGeom prst="rect">
                <a:avLst/>
              </a:prstGeom>
              <a:blipFill>
                <a:blip r:embed="rId7"/>
                <a:stretch>
                  <a:fillRect l="-10417" r="-41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E588552-9E12-4D85-ADEE-46A0AD185581}"/>
                  </a:ext>
                </a:extLst>
              </p:cNvPr>
              <p:cNvSpPr txBox="1"/>
              <p:nvPr/>
            </p:nvSpPr>
            <p:spPr>
              <a:xfrm>
                <a:off x="1328116" y="1562930"/>
                <a:ext cx="2873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E588552-9E12-4D85-ADEE-46A0AD18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116" y="1562930"/>
                <a:ext cx="287322" cy="276999"/>
              </a:xfrm>
              <a:prstGeom prst="rect">
                <a:avLst/>
              </a:prstGeom>
              <a:blipFill>
                <a:blip r:embed="rId8"/>
                <a:stretch>
                  <a:fillRect l="-10638" r="-6383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1614A11-D7CC-43D5-B74A-532C0DD45E20}"/>
                  </a:ext>
                </a:extLst>
              </p:cNvPr>
              <p:cNvSpPr txBox="1"/>
              <p:nvPr/>
            </p:nvSpPr>
            <p:spPr>
              <a:xfrm>
                <a:off x="7486651" y="3834720"/>
                <a:ext cx="2873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1614A11-D7CC-43D5-B74A-532C0DD45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1" y="3834720"/>
                <a:ext cx="287322" cy="276999"/>
              </a:xfrm>
              <a:prstGeom prst="rect">
                <a:avLst/>
              </a:prstGeom>
              <a:blipFill>
                <a:blip r:embed="rId9"/>
                <a:stretch>
                  <a:fillRect l="-10638" r="-6383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D13272-200F-4586-8329-0C747F3FCD24}"/>
                  </a:ext>
                </a:extLst>
              </p:cNvPr>
              <p:cNvSpPr txBox="1"/>
              <p:nvPr/>
            </p:nvSpPr>
            <p:spPr>
              <a:xfrm>
                <a:off x="5017771" y="1562930"/>
                <a:ext cx="2873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D13272-200F-4586-8329-0C747F3FC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771" y="1562930"/>
                <a:ext cx="287322" cy="276999"/>
              </a:xfrm>
              <a:prstGeom prst="rect">
                <a:avLst/>
              </a:prstGeom>
              <a:blipFill>
                <a:blip r:embed="rId10"/>
                <a:stretch>
                  <a:fillRect l="-10638" r="-8511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8BB11FB-3F39-495B-8D40-4ED778DF4442}"/>
                  </a:ext>
                </a:extLst>
              </p:cNvPr>
              <p:cNvSpPr txBox="1"/>
              <p:nvPr/>
            </p:nvSpPr>
            <p:spPr>
              <a:xfrm>
                <a:off x="4592172" y="5051531"/>
                <a:ext cx="18189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8BB11FB-3F39-495B-8D40-4ED778DF4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172" y="5051531"/>
                <a:ext cx="1818941" cy="276999"/>
              </a:xfrm>
              <a:prstGeom prst="rect">
                <a:avLst/>
              </a:prstGeom>
              <a:blipFill>
                <a:blip r:embed="rId11"/>
                <a:stretch>
                  <a:fillRect l="-2341" r="-3679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6A863D0-006B-4761-934D-C166D3F4995A}"/>
              </a:ext>
            </a:extLst>
          </p:cNvPr>
          <p:cNvSpPr txBox="1"/>
          <p:nvPr/>
        </p:nvSpPr>
        <p:spPr>
          <a:xfrm>
            <a:off x="2030733" y="5077714"/>
            <a:ext cx="2446020" cy="40751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171450" indent="-17145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000" dirty="0"/>
              <a:t>线性可分性：是否存在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3F5D51D-490B-4880-8789-3F1A7581FD8A}"/>
              </a:ext>
            </a:extLst>
          </p:cNvPr>
          <p:cNvSpPr txBox="1"/>
          <p:nvPr/>
        </p:nvSpPr>
        <p:spPr>
          <a:xfrm>
            <a:off x="2030732" y="5489123"/>
            <a:ext cx="3047999" cy="40751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/>
              <a:t>使得对于所有的正例：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CAB2EC-907D-460A-8FE5-9303A3868EAC}"/>
                  </a:ext>
                </a:extLst>
              </p:cNvPr>
              <p:cNvSpPr txBox="1"/>
              <p:nvPr/>
            </p:nvSpPr>
            <p:spPr>
              <a:xfrm>
                <a:off x="4592172" y="5485225"/>
                <a:ext cx="18189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CAB2EC-907D-460A-8FE5-9303A3868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172" y="5485225"/>
                <a:ext cx="1818941" cy="276999"/>
              </a:xfrm>
              <a:prstGeom prst="rect">
                <a:avLst/>
              </a:prstGeom>
              <a:blipFill>
                <a:blip r:embed="rId12"/>
                <a:stretch>
                  <a:fillRect l="-2341" r="-3679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302D645A-E784-4C87-89DC-C9D06B62459D}"/>
              </a:ext>
            </a:extLst>
          </p:cNvPr>
          <p:cNvSpPr txBox="1"/>
          <p:nvPr/>
        </p:nvSpPr>
        <p:spPr>
          <a:xfrm>
            <a:off x="2434592" y="5922817"/>
            <a:ext cx="2644139" cy="40751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/>
              <a:t>对于所有的负例：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75A44E7-F965-4153-9BA5-75851027A0F3}"/>
                  </a:ext>
                </a:extLst>
              </p:cNvPr>
              <p:cNvSpPr txBox="1"/>
              <p:nvPr/>
            </p:nvSpPr>
            <p:spPr>
              <a:xfrm>
                <a:off x="4592172" y="5918919"/>
                <a:ext cx="18189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75A44E7-F965-4153-9BA5-75851027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172" y="5918919"/>
                <a:ext cx="1818941" cy="276999"/>
              </a:xfrm>
              <a:prstGeom prst="rect">
                <a:avLst/>
              </a:prstGeom>
              <a:blipFill>
                <a:blip r:embed="rId13"/>
                <a:stretch>
                  <a:fillRect l="-2341" r="-3679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线性回归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443" y="1348507"/>
            <a:ext cx="813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80" indent="-284480"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二维的线性回归模型</a:t>
            </a:r>
          </a:p>
        </p:txBody>
      </p:sp>
      <p:pic>
        <p:nvPicPr>
          <p:cNvPr id="11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928" y="2248416"/>
            <a:ext cx="4742857" cy="40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11154" y="1798461"/>
                <a:ext cx="30327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154" y="1798461"/>
                <a:ext cx="3032753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线性判别模型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5" name="文本占位符 3"/>
          <p:cNvSpPr txBox="1"/>
          <p:nvPr/>
        </p:nvSpPr>
        <p:spPr>
          <a:xfrm>
            <a:off x="502444" y="1374739"/>
            <a:ext cx="1367177" cy="43590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判别模型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1938727"/>
                <a:ext cx="8137922" cy="2374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性质</a:t>
                </a:r>
                <a:r>
                  <a:rPr lang="en-US" altLang="zh-CN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</a:p>
              <a:p>
                <a:pPr lvl="1"/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建模预测变量和观测变量之间的关系</a:t>
                </a:r>
                <a:endParaRPr lang="en-US" altLang="zh-CN" sz="23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也称作条件模型</a:t>
                </a:r>
                <a:r>
                  <a:rPr lang="en-US" altLang="zh-CN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en-US" altLang="zh-CN" sz="23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Conditional Models</a:t>
                </a:r>
                <a:r>
                  <a:rPr lang="en-US" altLang="zh-CN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</a:p>
              <a:p>
                <a:r>
                  <a:rPr lang="zh-CN" altLang="en-US" sz="2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分类</a:t>
                </a:r>
                <a:endParaRPr lang="en-US" altLang="zh-CN" sz="2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确定性判别模型：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sz="23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𝑓</m:t>
                        </m:r>
                      </m:e>
                      <m:sub>
                        <m:r>
                          <a:rPr lang="zh-CN" altLang="en-US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3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2"/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对于分类任务不可微分</a:t>
                </a:r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3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概率判别模型</a:t>
                </a:r>
                <a:r>
                  <a:rPr lang="zh-CN" altLang="en-US" sz="23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|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3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2"/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对于分类任务可微分</a:t>
                </a:r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938727"/>
                <a:ext cx="8137922" cy="2374655"/>
              </a:xfrm>
              <a:prstGeom prst="rect">
                <a:avLst/>
              </a:prstGeom>
              <a:blipFill>
                <a:blip r:embed="rId5"/>
                <a:stretch>
                  <a:fillRect l="-449" t="-3846" b="-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占位符 3"/>
          <p:cNvSpPr txBox="1"/>
          <p:nvPr/>
        </p:nvSpPr>
        <p:spPr>
          <a:xfrm>
            <a:off x="502285" y="4538980"/>
            <a:ext cx="1127125" cy="4356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二分类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 txBox="1">
                <a:spLocks/>
              </p:cNvSpPr>
              <p:nvPr/>
            </p:nvSpPr>
            <p:spPr>
              <a:xfrm>
                <a:off x="1034474" y="5001443"/>
                <a:ext cx="7605890" cy="1094556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=1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=0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=1−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=1|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4" y="5001443"/>
                <a:ext cx="7605890" cy="109455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损失函数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5" name="文本占位符 3"/>
          <p:cNvSpPr txBox="1"/>
          <p:nvPr/>
        </p:nvSpPr>
        <p:spPr>
          <a:xfrm>
            <a:off x="502444" y="1097651"/>
            <a:ext cx="1741992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1569275"/>
                <a:ext cx="8137922" cy="12478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离散的情况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连续的情况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=−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𝑞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5" y="1271270"/>
                <a:ext cx="8138160" cy="2252345"/>
              </a:xfrm>
              <a:prstGeom prst="rect">
                <a:avLst/>
              </a:prstGeom>
              <a:blipFill rotWithShape="1">
                <a:blip r:embed="rId5"/>
                <a:stretch>
                  <a:fillRect l="-449" t="-36585" b="-5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 txBox="1">
                <a:spLocks/>
              </p:cNvSpPr>
              <p:nvPr/>
            </p:nvSpPr>
            <p:spPr>
              <a:xfrm>
                <a:off x="374980" y="4563196"/>
                <a:ext cx="8137922" cy="1790665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𝑦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𝑦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𝛿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  <m:t>𝑧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1,                          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𝑧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is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true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0,                      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80" y="4563196"/>
                <a:ext cx="8137922" cy="1790665"/>
              </a:xfrm>
              <a:prstGeom prst="rect">
                <a:avLst/>
              </a:prstGeom>
              <a:blipFill>
                <a:blip r:embed="rId6"/>
                <a:stretch>
                  <a:fillRect b="-5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占位符 3"/>
          <p:cNvSpPr txBox="1"/>
          <p:nvPr/>
        </p:nvSpPr>
        <p:spPr>
          <a:xfrm>
            <a:off x="502442" y="2914266"/>
            <a:ext cx="3404540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分类问题计算交叉熵损失</a:t>
            </a:r>
          </a:p>
        </p:txBody>
      </p:sp>
      <p:grpSp>
        <p:nvGrpSpPr>
          <p:cNvPr id="11" name="组合 17"/>
          <p:cNvGrpSpPr/>
          <p:nvPr/>
        </p:nvGrpSpPr>
        <p:grpSpPr>
          <a:xfrm>
            <a:off x="1450947" y="3523352"/>
            <a:ext cx="5314950" cy="1283336"/>
            <a:chOff x="796598" y="3675017"/>
            <a:chExt cx="5723391" cy="1381957"/>
          </a:xfrm>
        </p:grpSpPr>
        <p:sp>
          <p:nvSpPr>
            <p:cNvPr id="16" name="矩形 7"/>
            <p:cNvSpPr/>
            <p:nvPr/>
          </p:nvSpPr>
          <p:spPr>
            <a:xfrm>
              <a:off x="5886792" y="3675017"/>
              <a:ext cx="633197" cy="5402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sz="1600" dirty="0"/>
            </a:p>
          </p:txBody>
        </p:sp>
        <p:sp>
          <p:nvSpPr>
            <p:cNvPr id="20" name="矩形 12"/>
            <p:cNvSpPr/>
            <p:nvPr/>
          </p:nvSpPr>
          <p:spPr>
            <a:xfrm>
              <a:off x="5129144" y="4516773"/>
              <a:ext cx="633197" cy="54020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0.05</a:t>
              </a:r>
              <a:endParaRPr lang="zh-CN" altLang="en-US" sz="1400" dirty="0"/>
            </a:p>
          </p:txBody>
        </p:sp>
        <p:sp>
          <p:nvSpPr>
            <p:cNvPr id="22" name="矩形 13"/>
            <p:cNvSpPr/>
            <p:nvPr/>
          </p:nvSpPr>
          <p:spPr>
            <a:xfrm>
              <a:off x="5886792" y="4516773"/>
              <a:ext cx="633197" cy="54020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23" name="文本框 15"/>
            <p:cNvSpPr txBox="1"/>
            <p:nvPr/>
          </p:nvSpPr>
          <p:spPr>
            <a:xfrm>
              <a:off x="796598" y="3746816"/>
              <a:ext cx="2059600" cy="396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libaba PuHuiTi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Ground Truth</a:t>
              </a:r>
              <a:endParaRPr lang="zh-CN" altLang="en-US" dirty="0">
                <a:latin typeface="Alibaba PuHuiTi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4" name="文本框 16"/>
            <p:cNvSpPr txBox="1"/>
            <p:nvPr/>
          </p:nvSpPr>
          <p:spPr>
            <a:xfrm>
              <a:off x="1211706" y="4587627"/>
              <a:ext cx="1229600" cy="397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Alibaba PuHuiTi"/>
                </a:rPr>
                <a:t>Prediction</a:t>
              </a:r>
              <a:endParaRPr lang="zh-CN" altLang="en-US" dirty="0">
                <a:latin typeface="Alibaba PuHuiTi"/>
              </a:endParaRPr>
            </a:p>
          </p:txBody>
        </p:sp>
        <p:sp>
          <p:nvSpPr>
            <p:cNvPr id="9" name="矩形 3"/>
            <p:cNvSpPr/>
            <p:nvPr/>
          </p:nvSpPr>
          <p:spPr>
            <a:xfrm>
              <a:off x="2866455" y="3675017"/>
              <a:ext cx="633197" cy="5402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sz="1600" dirty="0"/>
            </a:p>
          </p:txBody>
        </p:sp>
        <p:sp>
          <p:nvSpPr>
            <p:cNvPr id="25" name="矩形 4"/>
            <p:cNvSpPr/>
            <p:nvPr/>
          </p:nvSpPr>
          <p:spPr>
            <a:xfrm>
              <a:off x="3624104" y="3675017"/>
              <a:ext cx="633197" cy="5402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26" name="矩形 5"/>
            <p:cNvSpPr/>
            <p:nvPr/>
          </p:nvSpPr>
          <p:spPr>
            <a:xfrm>
              <a:off x="4381752" y="3675017"/>
              <a:ext cx="633197" cy="5402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sz="1600" dirty="0"/>
            </a:p>
          </p:txBody>
        </p:sp>
        <p:sp>
          <p:nvSpPr>
            <p:cNvPr id="27" name="矩形 6"/>
            <p:cNvSpPr/>
            <p:nvPr/>
          </p:nvSpPr>
          <p:spPr>
            <a:xfrm>
              <a:off x="5139401" y="3675018"/>
              <a:ext cx="633197" cy="540199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sz="1600" dirty="0"/>
            </a:p>
          </p:txBody>
        </p:sp>
        <p:sp>
          <p:nvSpPr>
            <p:cNvPr id="28" name="矩形 9"/>
            <p:cNvSpPr/>
            <p:nvPr/>
          </p:nvSpPr>
          <p:spPr>
            <a:xfrm>
              <a:off x="2866455" y="4516773"/>
              <a:ext cx="633197" cy="540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0.1</a:t>
              </a:r>
              <a:endParaRPr lang="zh-CN" altLang="en-US" sz="1400" dirty="0"/>
            </a:p>
          </p:txBody>
        </p:sp>
        <p:sp>
          <p:nvSpPr>
            <p:cNvPr id="29" name="矩形 10"/>
            <p:cNvSpPr/>
            <p:nvPr/>
          </p:nvSpPr>
          <p:spPr>
            <a:xfrm>
              <a:off x="3624104" y="4516773"/>
              <a:ext cx="633197" cy="5402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0.6</a:t>
              </a:r>
              <a:endParaRPr lang="zh-CN" altLang="en-US" sz="1400" dirty="0"/>
            </a:p>
          </p:txBody>
        </p:sp>
        <p:sp>
          <p:nvSpPr>
            <p:cNvPr id="30" name="矩形 11"/>
            <p:cNvSpPr/>
            <p:nvPr/>
          </p:nvSpPr>
          <p:spPr>
            <a:xfrm>
              <a:off x="4381752" y="4516773"/>
              <a:ext cx="633197" cy="54020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0.05</a:t>
              </a:r>
              <a:endParaRPr lang="zh-CN" altLang="en-US" sz="1400" dirty="0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理解交叉熵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5" name="文本占位符 3"/>
          <p:cNvSpPr txBox="1"/>
          <p:nvPr/>
        </p:nvSpPr>
        <p:spPr>
          <a:xfrm>
            <a:off x="502444" y="1097651"/>
            <a:ext cx="1741992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1569275"/>
                <a:ext cx="8137922" cy="12004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离散的情况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连续的情况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=−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𝑞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569275"/>
                <a:ext cx="8137922" cy="1200430"/>
              </a:xfrm>
              <a:prstGeom prst="rect">
                <a:avLst/>
              </a:prstGeom>
              <a:blipFill>
                <a:blip r:embed="rId3"/>
                <a:stretch>
                  <a:fillRect l="-449" t="-38071" b="-58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占位符 3">
            <a:extLst>
              <a:ext uri="{FF2B5EF4-FFF2-40B4-BE49-F238E27FC236}">
                <a16:creationId xmlns:a16="http://schemas.microsoft.com/office/drawing/2014/main" id="{D3B352D2-F255-4137-9371-D366AFA49CB6}"/>
              </a:ext>
            </a:extLst>
          </p:cNvPr>
          <p:cNvSpPr txBox="1"/>
          <p:nvPr/>
        </p:nvSpPr>
        <p:spPr>
          <a:xfrm>
            <a:off x="502444" y="2769705"/>
            <a:ext cx="1741992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KL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内容占位符 2">
                <a:extLst>
                  <a:ext uri="{FF2B5EF4-FFF2-40B4-BE49-F238E27FC236}">
                    <a16:creationId xmlns:a16="http://schemas.microsoft.com/office/drawing/2014/main" id="{01E03593-976C-433A-B907-7D0C046408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442" y="3241328"/>
                <a:ext cx="8137922" cy="16089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衡量两个分布的距离：恒大于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，两者相等时为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，不对称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离散的情况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𝐾𝐿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 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𝑞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连续的情况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𝐾𝐿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</a:rPr>
                                  <m:t>𝑝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</a:rPr>
                                  <m:t>𝑞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2" name="内容占位符 2">
                <a:extLst>
                  <a:ext uri="{FF2B5EF4-FFF2-40B4-BE49-F238E27FC236}">
                    <a16:creationId xmlns:a16="http://schemas.microsoft.com/office/drawing/2014/main" id="{01E03593-976C-433A-B907-7D0C04640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241328"/>
                <a:ext cx="8137922" cy="1608967"/>
              </a:xfrm>
              <a:prstGeom prst="rect">
                <a:avLst/>
              </a:prstGeom>
              <a:blipFill>
                <a:blip r:embed="rId4"/>
                <a:stretch>
                  <a:fillRect l="-300" t="-2273" b="-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C8FCEFF-0B7B-447E-8887-FCA0D62F736E}"/>
                  </a:ext>
                </a:extLst>
              </p:cNvPr>
              <p:cNvSpPr txBox="1"/>
              <p:nvPr/>
            </p:nvSpPr>
            <p:spPr>
              <a:xfrm>
                <a:off x="1781821" y="2773759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𝐾𝐿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𝐻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𝑝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C8FCEFF-0B7B-447E-8887-FCA0D62F7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21" y="2773759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4B6E4837-B44F-487A-8B8A-7ECF8C15C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680" y="4850295"/>
            <a:ext cx="5112013" cy="19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1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二分类的交叉熵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3859890"/>
                <a:ext cx="8137922" cy="1800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损失函数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b="0" i="1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=0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𝑦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)−(1−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      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3859890"/>
                <a:ext cx="8137922" cy="1800982"/>
              </a:xfrm>
              <a:prstGeom prst="rect">
                <a:avLst/>
              </a:prstGeom>
              <a:blipFill rotWithShape="1">
                <a:blip r:embed="rId5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25" name="组合 4"/>
          <p:cNvGrpSpPr/>
          <p:nvPr/>
        </p:nvGrpSpPr>
        <p:grpSpPr>
          <a:xfrm>
            <a:off x="2927523" y="1746735"/>
            <a:ext cx="2834380" cy="1751067"/>
            <a:chOff x="1355304" y="3256576"/>
            <a:chExt cx="2913654" cy="1800043"/>
          </a:xfrm>
        </p:grpSpPr>
        <p:sp>
          <p:nvSpPr>
            <p:cNvPr id="26" name="矩形 5"/>
            <p:cNvSpPr/>
            <p:nvPr/>
          </p:nvSpPr>
          <p:spPr>
            <a:xfrm>
              <a:off x="2856412" y="3675017"/>
              <a:ext cx="539932" cy="5399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7" name="矩形 6"/>
            <p:cNvSpPr/>
            <p:nvPr/>
          </p:nvSpPr>
          <p:spPr>
            <a:xfrm>
              <a:off x="3614058" y="3675017"/>
              <a:ext cx="539932" cy="5399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8" name="矩形 10"/>
            <p:cNvSpPr/>
            <p:nvPr/>
          </p:nvSpPr>
          <p:spPr>
            <a:xfrm>
              <a:off x="2856412" y="4516687"/>
              <a:ext cx="539932" cy="5399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0.3</a:t>
              </a:r>
              <a:endParaRPr lang="zh-CN" altLang="en-US" sz="1600" dirty="0"/>
            </a:p>
          </p:txBody>
        </p:sp>
        <p:sp>
          <p:nvSpPr>
            <p:cNvPr id="29" name="矩形 11"/>
            <p:cNvSpPr/>
            <p:nvPr/>
          </p:nvSpPr>
          <p:spPr>
            <a:xfrm>
              <a:off x="3614058" y="4516687"/>
              <a:ext cx="539932" cy="5399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0.7</a:t>
              </a:r>
              <a:endParaRPr lang="zh-CN" altLang="en-US" sz="1600" dirty="0"/>
            </a:p>
          </p:txBody>
        </p:sp>
        <p:sp>
          <p:nvSpPr>
            <p:cNvPr id="30" name="文本框 15"/>
            <p:cNvSpPr txBox="1"/>
            <p:nvPr/>
          </p:nvSpPr>
          <p:spPr>
            <a:xfrm>
              <a:off x="1371623" y="3774868"/>
              <a:ext cx="1089457" cy="37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真实值</a:t>
              </a:r>
            </a:p>
          </p:txBody>
        </p:sp>
        <p:sp>
          <p:nvSpPr>
            <p:cNvPr id="31" name="文本框 16"/>
            <p:cNvSpPr txBox="1"/>
            <p:nvPr/>
          </p:nvSpPr>
          <p:spPr>
            <a:xfrm>
              <a:off x="1355304" y="4601987"/>
              <a:ext cx="901696" cy="379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预测值</a:t>
              </a:r>
            </a:p>
          </p:txBody>
        </p:sp>
        <p:sp>
          <p:nvSpPr>
            <p:cNvPr id="32" name="文本框 19"/>
            <p:cNvSpPr txBox="1"/>
            <p:nvPr/>
          </p:nvSpPr>
          <p:spPr>
            <a:xfrm>
              <a:off x="2708554" y="3256576"/>
              <a:ext cx="769870" cy="348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libaba PuHuiTi"/>
                </a:rPr>
                <a:t>Class 1</a:t>
              </a:r>
              <a:endParaRPr lang="zh-CN" altLang="en-US" sz="1600" dirty="0">
                <a:latin typeface="Alibaba PuHuiTi"/>
              </a:endParaRPr>
            </a:p>
          </p:txBody>
        </p:sp>
        <p:sp>
          <p:nvSpPr>
            <p:cNvPr id="33" name="文本框 20"/>
            <p:cNvSpPr txBox="1"/>
            <p:nvPr/>
          </p:nvSpPr>
          <p:spPr>
            <a:xfrm>
              <a:off x="3499088" y="3256576"/>
              <a:ext cx="769870" cy="348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libaba PuHuiTi"/>
                </a:rPr>
                <a:t>Class 2</a:t>
              </a:r>
              <a:endParaRPr lang="zh-CN" altLang="en-US" sz="1600" dirty="0">
                <a:latin typeface="Alibaba PuHuiTi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逻辑斯谛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(Logistic)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回归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64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493206" y="1181338"/>
                <a:ext cx="8137922" cy="5510407"/>
              </a:xfrm>
              <a:prstGeom prst="rect">
                <a:avLst/>
              </a:prstGeom>
            </p:spPr>
            <p:txBody>
              <a:bodyPr vert="horz" lIns="91440" tIns="45720" rIns="91440" bIns="45720" numCol="3" rtlCol="0">
                <a:normAutofit fontScale="925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逻辑斯谛回归是一个二分类模型</a:t>
                </a:r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=0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交叉熵损失函数</a:t>
                </a:r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𝑦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−(1−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梯度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eqArrPr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𝜕𝜃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&amp;=−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𝑧</m:t>
                            </m:r>
                          </m:e>
                        </m:d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𝑦</m:t>
                            </m:r>
                          </m:e>
                        </m:d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𝑧</m:t>
                            </m:r>
                          </m:e>
                        </m:d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&amp;=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e>
                    </m:eqAr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br>
                  <a:rPr lang="en-US" altLang="zh-CN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</a:br>
                <a:r>
                  <a:rPr lang="en-US" altLang="zh-CN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</m:oMath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6" y="1181338"/>
                <a:ext cx="8137922" cy="5510407"/>
              </a:xfrm>
              <a:prstGeom prst="rect">
                <a:avLst/>
              </a:prstGeom>
              <a:blipFill>
                <a:blip r:embed="rId3"/>
                <a:stretch>
                  <a:fillRect l="-375" t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8" descr="Image result for sigmo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18" y="1731023"/>
            <a:ext cx="1993765" cy="13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891857"/>
              </p:ext>
            </p:extLst>
          </p:nvPr>
        </p:nvGraphicFramePr>
        <p:xfrm>
          <a:off x="7989888" y="1701990"/>
          <a:ext cx="405175" cy="24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3314700" imgH="2028825" progId="Equation.Ribbit">
                  <p:embed/>
                </p:oleObj>
              </mc:Choice>
              <mc:Fallback>
                <p:oleObj name="Formula" r:id="rId5" imgW="3314700" imgH="2028825" progId="Equation.Ribbit">
                  <p:embed/>
                  <p:pic>
                    <p:nvPicPr>
                      <p:cNvPr id="16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9888" y="1701990"/>
                        <a:ext cx="405175" cy="24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915733"/>
              </p:ext>
            </p:extLst>
          </p:nvPr>
        </p:nvGraphicFramePr>
        <p:xfrm>
          <a:off x="8128000" y="2788086"/>
          <a:ext cx="127000" cy="17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028700" imgH="1466850" progId="Equation.Ribbit">
                  <p:embed/>
                </p:oleObj>
              </mc:Choice>
              <mc:Fallback>
                <p:oleObj name="Formula" r:id="rId7" imgW="1028700" imgH="1466850" progId="Equation.Ribbit">
                  <p:embed/>
                  <p:pic>
                    <p:nvPicPr>
                      <p:cNvPr id="17" name="对象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28000" y="2788086"/>
                        <a:ext cx="127000" cy="17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71999" y="5079999"/>
                <a:ext cx="3075709" cy="1032309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5079999"/>
                <a:ext cx="3075709" cy="10323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标签的决定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65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493206" y="1042793"/>
                <a:ext cx="8137922" cy="5510407"/>
              </a:xfrm>
              <a:prstGeom prst="rect">
                <a:avLst/>
              </a:prstGeom>
            </p:spPr>
            <p:txBody>
              <a:bodyPr vert="horz" lIns="91440" tIns="45720" rIns="91440" bIns="45720" numCol="3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逻辑斯谛回归求出的概率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=0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 algn="ctr">
                  <a:lnSpc>
                    <a:spcPct val="12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设置阈值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en-US" altLang="zh-CN" dirty="0">
                    <a:latin typeface="Alibaba PuHuiTi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threshold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h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决定示例最终标签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zh-CN" sz="21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acc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𝑦</m:t>
                        </m:r>
                      </m:e>
                    </m:acc>
                    <m:r>
                      <a:rPr lang="en-US" altLang="zh-CN" sz="21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 </m:t>
                    </m:r>
                    <m:r>
                      <a:rPr lang="en-US" altLang="zh-CN" sz="210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10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10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eqArr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</m:t>
                            </m:r>
                            <m:r>
                              <a:rPr lang="en-US" altLang="zh-CN" sz="210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  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        </m:t>
                            </m:r>
                            <m:sSub>
                              <m:sSubPr>
                                <m:ctrlPr>
                                  <a:rPr lang="en-US" altLang="zh-CN" sz="21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1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𝑦</m:t>
                                </m:r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=1</m:t>
                                </m:r>
                              </m:e>
                              <m:e>
                                <m:r>
                                  <a:rPr lang="en-US" altLang="zh-CN" sz="210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&gt;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h</m:t>
                            </m:r>
                          </m:e>
                          <m:e>
                            <m:r>
                              <a:rPr lang="en-US" altLang="zh-CN" sz="210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&amp;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0</m:t>
                            </m:r>
                            <m:r>
                              <a:rPr lang="en-US" altLang="zh-CN" sz="210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  </m:t>
                            </m:r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1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6" y="1042793"/>
                <a:ext cx="8137922" cy="5510407"/>
              </a:xfrm>
              <a:prstGeom prst="rect">
                <a:avLst/>
              </a:prstGeom>
              <a:blipFill>
                <a:blip r:embed="rId3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2059916" y="2818892"/>
            <a:ext cx="4627179" cy="122021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多分类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/>
              <a:t>02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</a:t>
            </a:r>
            <a:r>
              <a:rPr lang="zh-CN" altLang="en-US" dirty="0"/>
              <a:t>分类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62252" y="1255910"/>
                <a:ext cx="8068876" cy="5089471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t" anchorCtr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zh-CN" altLang="zh-CN" dirty="0"/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othe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2" y="1255910"/>
                <a:ext cx="8068876" cy="508947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0" name="文本占位符 3"/>
          <p:cNvSpPr txBox="1"/>
          <p:nvPr/>
        </p:nvSpPr>
        <p:spPr>
          <a:xfrm>
            <a:off x="561881" y="3777889"/>
            <a:ext cx="1924548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多分类交叉熵</a:t>
            </a:r>
          </a:p>
        </p:txBody>
      </p:sp>
      <p:grpSp>
        <p:nvGrpSpPr>
          <p:cNvPr id="51" name="组合 9"/>
          <p:cNvGrpSpPr/>
          <p:nvPr/>
        </p:nvGrpSpPr>
        <p:grpSpPr>
          <a:xfrm>
            <a:off x="4664550" y="5080850"/>
            <a:ext cx="2960797" cy="1283006"/>
            <a:chOff x="1723310" y="3675017"/>
            <a:chExt cx="3188326" cy="1381602"/>
          </a:xfrm>
        </p:grpSpPr>
        <p:sp>
          <p:nvSpPr>
            <p:cNvPr id="52" name="矩形 11"/>
            <p:cNvSpPr/>
            <p:nvPr/>
          </p:nvSpPr>
          <p:spPr>
            <a:xfrm>
              <a:off x="2856412" y="3675017"/>
              <a:ext cx="539932" cy="5399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sz="1600" dirty="0"/>
            </a:p>
          </p:txBody>
        </p:sp>
        <p:sp>
          <p:nvSpPr>
            <p:cNvPr id="53" name="矩形 14"/>
            <p:cNvSpPr/>
            <p:nvPr/>
          </p:nvSpPr>
          <p:spPr>
            <a:xfrm>
              <a:off x="3614058" y="3675017"/>
              <a:ext cx="539932" cy="5399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54" name="矩形 15"/>
            <p:cNvSpPr/>
            <p:nvPr/>
          </p:nvSpPr>
          <p:spPr>
            <a:xfrm>
              <a:off x="4371704" y="3675017"/>
              <a:ext cx="539932" cy="5399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sz="1600" dirty="0"/>
            </a:p>
          </p:txBody>
        </p:sp>
        <p:sp>
          <p:nvSpPr>
            <p:cNvPr id="55" name="矩形 18"/>
            <p:cNvSpPr/>
            <p:nvPr/>
          </p:nvSpPr>
          <p:spPr>
            <a:xfrm>
              <a:off x="2856412" y="4516687"/>
              <a:ext cx="539932" cy="5399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0.1</a:t>
              </a:r>
              <a:endParaRPr lang="zh-CN" altLang="en-US" sz="1400" dirty="0"/>
            </a:p>
          </p:txBody>
        </p:sp>
        <p:sp>
          <p:nvSpPr>
            <p:cNvPr id="56" name="矩形 19"/>
            <p:cNvSpPr/>
            <p:nvPr/>
          </p:nvSpPr>
          <p:spPr>
            <a:xfrm>
              <a:off x="3614058" y="4516687"/>
              <a:ext cx="539932" cy="5399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0.7</a:t>
              </a:r>
              <a:endParaRPr lang="zh-CN" altLang="en-US" sz="1400" dirty="0"/>
            </a:p>
          </p:txBody>
        </p:sp>
        <p:sp>
          <p:nvSpPr>
            <p:cNvPr id="57" name="矩形 20"/>
            <p:cNvSpPr/>
            <p:nvPr/>
          </p:nvSpPr>
          <p:spPr>
            <a:xfrm>
              <a:off x="4371704" y="4516687"/>
              <a:ext cx="539932" cy="53993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58" name="文本框 23"/>
            <p:cNvSpPr txBox="1"/>
            <p:nvPr/>
          </p:nvSpPr>
          <p:spPr>
            <a:xfrm>
              <a:off x="1745192" y="3760492"/>
              <a:ext cx="1110488" cy="396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真实值</a:t>
              </a:r>
            </a:p>
          </p:txBody>
        </p:sp>
        <p:sp>
          <p:nvSpPr>
            <p:cNvPr id="59" name="文本框 24"/>
            <p:cNvSpPr txBox="1"/>
            <p:nvPr/>
          </p:nvSpPr>
          <p:spPr>
            <a:xfrm>
              <a:off x="1723310" y="4601987"/>
              <a:ext cx="944571" cy="397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预测值</a:t>
              </a:r>
            </a:p>
          </p:txBody>
        </p:sp>
      </p:grpSp>
      <p:grpSp>
        <p:nvGrpSpPr>
          <p:cNvPr id="61" name="组合 13"/>
          <p:cNvGrpSpPr/>
          <p:nvPr/>
        </p:nvGrpSpPr>
        <p:grpSpPr>
          <a:xfrm>
            <a:off x="2098292" y="1147621"/>
            <a:ext cx="5353952" cy="2543498"/>
            <a:chOff x="2160182" y="1362295"/>
            <a:chExt cx="5353952" cy="2543498"/>
          </a:xfrm>
        </p:grpSpPr>
        <p:pic>
          <p:nvPicPr>
            <p:cNvPr id="62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0182" y="1362295"/>
              <a:ext cx="5353952" cy="2543498"/>
            </a:xfrm>
            <a:prstGeom prst="rect">
              <a:avLst/>
            </a:prstGeom>
          </p:spPr>
        </p:pic>
        <p:cxnSp>
          <p:nvCxnSpPr>
            <p:cNvPr id="63" name="直接连接符 4"/>
            <p:cNvCxnSpPr/>
            <p:nvPr/>
          </p:nvCxnSpPr>
          <p:spPr>
            <a:xfrm>
              <a:off x="3108960" y="1968137"/>
              <a:ext cx="992777" cy="12279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"/>
            <p:cNvCxnSpPr/>
            <p:nvPr/>
          </p:nvCxnSpPr>
          <p:spPr>
            <a:xfrm>
              <a:off x="6165669" y="1889760"/>
              <a:ext cx="17417" cy="72766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8"/>
            <p:cNvCxnSpPr/>
            <p:nvPr/>
          </p:nvCxnSpPr>
          <p:spPr>
            <a:xfrm flipH="1">
              <a:off x="5503817" y="2617421"/>
              <a:ext cx="679269" cy="3347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10"/>
            <p:cNvCxnSpPr/>
            <p:nvPr/>
          </p:nvCxnSpPr>
          <p:spPr>
            <a:xfrm>
              <a:off x="6183086" y="2617421"/>
              <a:ext cx="418011" cy="6831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多类别逻辑斯谛回归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62252" y="1255910"/>
                <a:ext cx="8068876" cy="5089471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t" anchorCtr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类别集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={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,⋯,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的概率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⊤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for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=1,⋯,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𝑚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 err="1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Softmax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}</m:t>
                    </m:r>
                  </m:oMath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可以标准化成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组参数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2" y="1255910"/>
                <a:ext cx="8068876" cy="5089471"/>
              </a:xfrm>
              <a:prstGeom prst="rect">
                <a:avLst/>
              </a:prstGeom>
              <a:blipFill>
                <a:blip r:embed="rId3"/>
                <a:stretch>
                  <a:fillRect l="-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多类别逻辑斯谛回归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62252" y="1255910"/>
                <a:ext cx="8068876" cy="5089471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t" anchorCtr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对一个示例的学习（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最大对数化似然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(log-likelihood)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max</m:t>
                          </m:r>
                        </m:e>
                        <m:li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lim>
                      </m:limLow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梯度</a:t>
                </a:r>
                <a:endParaRPr lang="en-US" altLang="zh-CN" i="1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𝑦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&amp;=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⊤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l-GR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⊤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l-GR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⊤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&amp;=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⊤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l-GR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⊤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eqAr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2" y="1255910"/>
                <a:ext cx="8068876" cy="5089471"/>
              </a:xfrm>
              <a:prstGeom prst="rect">
                <a:avLst/>
              </a:prstGeom>
              <a:blipFill>
                <a:blip r:embed="rId5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学习目标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2443" y="1348507"/>
                <a:ext cx="8137922" cy="454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使预测值和真实值的距离越近越好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 algn="dist"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lim>
                      </m:limLow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20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 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))</m:t>
                    </m:r>
                  </m:oMath>
                </a14:m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	</a:t>
                </a: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测量预测值和真实值之间的误差，越小越好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20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具体损失函数的定义依赖于具体的数据和任务</a:t>
                </a: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284400" indent="-284400">
                  <a:lnSpc>
                    <a:spcPct val="20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最广泛使用的损失回归函数：平方误差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squared loss</a:t>
                </a:r>
                <a:r>
                  <a:rPr lang="en-US" altLang="zh-CN" sz="20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  <a:buSzPct val="88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SzPct val="88000"/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348507"/>
                <a:ext cx="8137922" cy="4548938"/>
              </a:xfrm>
              <a:prstGeom prst="rect">
                <a:avLst/>
              </a:prstGeom>
              <a:blipFill rotWithShape="1">
                <a:blip r:embed="rId5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000" b="1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5060" y="3786717"/>
            <a:ext cx="5887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逻辑斯谛回归的实践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7728" y="5013115"/>
            <a:ext cx="588515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张伟楠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– </a:t>
            </a:r>
            <a:r>
              <a:rPr lang="zh-CN" altLang="en-US" dirty="0">
                <a:solidFill>
                  <a:srgbClr val="00B0F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上海交通大学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16625" y="4489379"/>
            <a:ext cx="455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在线广告中的点击率（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CTR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）估算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http://news.ifeng.com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71</a:t>
            </a:fld>
            <a:endParaRPr lang="zh-CN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7470" y="1534723"/>
            <a:ext cx="8503686" cy="4406504"/>
            <a:chOff x="43985" y="374603"/>
            <a:chExt cx="11338248" cy="587533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5" y="374603"/>
              <a:ext cx="10826346" cy="587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7478973" y="736979"/>
              <a:ext cx="3391358" cy="289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pic>
          <p:nvPicPr>
            <p:cNvPr id="13" name="Picture 2" descr="http://file.digitaling.com/eImg/uimages/20160302/145688912818294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451" y="736979"/>
              <a:ext cx="3603009" cy="2403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5"/>
            <p:cNvSpPr/>
            <p:nvPr/>
          </p:nvSpPr>
          <p:spPr>
            <a:xfrm>
              <a:off x="7435834" y="618370"/>
              <a:ext cx="3946399" cy="2643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626118" y="1228808"/>
            <a:ext cx="14225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是否点击？</a:t>
            </a:r>
            <a:endParaRPr lang="en-GB" dirty="0">
              <a:solidFill>
                <a:srgbClr val="FF00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用户响应估计问题</a:t>
            </a:r>
          </a:p>
        </p:txBody>
      </p:sp>
      <p:sp>
        <p:nvSpPr>
          <p:cNvPr id="6" name="文本占位符 3"/>
          <p:cNvSpPr txBox="1"/>
          <p:nvPr/>
        </p:nvSpPr>
        <p:spPr>
          <a:xfrm>
            <a:off x="508000" y="1374739"/>
            <a:ext cx="1361622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问题描述</a:t>
            </a:r>
          </a:p>
        </p:txBody>
      </p:sp>
      <p:sp>
        <p:nvSpPr>
          <p:cNvPr id="8" name="Right Arrow 4"/>
          <p:cNvSpPr/>
          <p:nvPr/>
        </p:nvSpPr>
        <p:spPr>
          <a:xfrm>
            <a:off x="4572635" y="3694430"/>
            <a:ext cx="760095" cy="3124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5"/>
          <p:cNvSpPr txBox="1"/>
          <p:nvPr/>
        </p:nvSpPr>
        <p:spPr>
          <a:xfrm>
            <a:off x="1850699" y="1932135"/>
            <a:ext cx="1554480" cy="395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dirty="0">
                <a:latin typeface="+mn-ea"/>
              </a:rPr>
              <a:t>一个实例数据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6796513" y="1932135"/>
            <a:ext cx="1097280" cy="395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dirty="0">
                <a:latin typeface="+mn-ea"/>
              </a:rPr>
              <a:t>对应标签</a:t>
            </a:r>
            <a:endParaRPr lang="en-US" dirty="0"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4202" y="2327910"/>
            <a:ext cx="3542099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Date: 20160320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Hour: 14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Weekday: 7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IP: 119.163.222.*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Region: England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City: London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Country: UK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Ad Exchange: Google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Domain: yahoo.co.uk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URL: </a:t>
            </a:r>
            <a:r>
              <a:rPr lang="zh-CN" altLang="en-US" sz="1400" u="sng" dirty="0">
                <a:solidFill>
                  <a:schemeClr val="tx2"/>
                </a:solidFill>
                <a:latin typeface="+mn-ea"/>
              </a:rPr>
              <a:t>http://www.yahoo.co.uk/abc.html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OS: Windows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Browser: Chrome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Ad size: 300*250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Ad ID: a1890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User occupation: Student</a:t>
            </a:r>
          </a:p>
          <a:p>
            <a:pPr algn="l" fontAlgn="auto"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User tags: Sports, Electronics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5991968" y="3341835"/>
            <a:ext cx="2583180" cy="395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dirty="0">
                <a:latin typeface="+mn-ea"/>
              </a:rPr>
              <a:t>Click (1) or not (0)?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5991968" y="4006680"/>
            <a:ext cx="2697480" cy="395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dirty="0">
                <a:latin typeface="+mn-ea"/>
              </a:rPr>
              <a:t>预测的点击率CTR (0.15)</a:t>
            </a:r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373" y="889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One-Hot</a:t>
            </a:r>
            <a:r>
              <a:rPr lang="zh-CN" altLang="en-US" dirty="0"/>
              <a:t> 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二进制（</a:t>
            </a:r>
            <a:r>
              <a:rPr lang="zh-CN" altLang="en-US" dirty="0"/>
              <a:t>独热）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编码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03078" y="6249354"/>
            <a:ext cx="3105151" cy="206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8584" y="624935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73</a:t>
            </a:fld>
            <a:endParaRPr lang="zh-CN" alt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503077" y="1219001"/>
            <a:ext cx="8137922" cy="543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标准特征工程范例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高维稀疏二进制特征向量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通常维度超过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1M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，甚至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1B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极其稀疏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>
            <a:off x="4942205" y="2199005"/>
            <a:ext cx="201930" cy="820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44920" y="2207260"/>
            <a:ext cx="225425" cy="805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270885" y="2207260"/>
            <a:ext cx="597535" cy="822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5"/>
          <p:cNvSpPr txBox="1"/>
          <p:nvPr/>
        </p:nvSpPr>
        <p:spPr>
          <a:xfrm>
            <a:off x="1594485" y="1749425"/>
            <a:ext cx="6314440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dirty="0">
                <a:latin typeface="+mn-ea"/>
              </a:rPr>
              <a:t>x=[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Weekday=Friday</a:t>
            </a:r>
            <a:r>
              <a:rPr lang="zh-CN" altLang="en-US" dirty="0">
                <a:latin typeface="+mn-ea"/>
              </a:rPr>
              <a:t>, 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Gender=Male</a:t>
            </a:r>
            <a:r>
              <a:rPr lang="zh-CN" altLang="en-US" dirty="0">
                <a:latin typeface="+mn-ea"/>
              </a:rPr>
              <a:t>, City=Shanghai]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7633" y="3736805"/>
            <a:ext cx="3154680" cy="395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dirty="0">
                <a:latin typeface="+mn-ea"/>
              </a:rPr>
              <a:t>稀疏表示: x=[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5:1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 9:1</a:t>
            </a:r>
            <a:r>
              <a:rPr lang="zh-CN" altLang="en-US" dirty="0">
                <a:latin typeface="+mn-ea"/>
              </a:rPr>
              <a:t> 12:1]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9838" y="3030050"/>
            <a:ext cx="4069080" cy="395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dirty="0">
                <a:latin typeface="+mn-ea"/>
              </a:rPr>
              <a:t>x=[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0,0,0,0,1,0,0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  0,1 </a:t>
            </a:r>
            <a:r>
              <a:rPr lang="zh-CN" altLang="en-US" dirty="0">
                <a:latin typeface="+mn-ea"/>
              </a:rPr>
              <a:t> 0,0,1,0…0]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训练</a:t>
            </a:r>
            <a:r>
              <a:rPr lang="en-US" altLang="zh-CN" dirty="0"/>
              <a:t>/</a:t>
            </a:r>
            <a:r>
              <a:rPr lang="zh-CN" altLang="en-US" dirty="0"/>
              <a:t>验证</a:t>
            </a:r>
            <a:r>
              <a:rPr lang="en-US" altLang="zh-CN" dirty="0"/>
              <a:t>/</a:t>
            </a:r>
            <a:r>
              <a:rPr lang="zh-CN" altLang="en-US" dirty="0"/>
              <a:t>测试 数据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74</a:t>
            </a:fld>
            <a:endParaRPr lang="zh-CN" alt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502442" y="1210111"/>
            <a:ext cx="8137922" cy="543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范例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en-US" altLang="zh-CN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LibSVM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格式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)</a:t>
            </a: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训练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/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验证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/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测试数据拆分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按时间排序数据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训练：验证：测试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= 8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随机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(shuffle)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训练数据顺序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矩形 3"/>
          <p:cNvSpPr/>
          <p:nvPr/>
        </p:nvSpPr>
        <p:spPr>
          <a:xfrm>
            <a:off x="1028700" y="1949738"/>
            <a:ext cx="724852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+mn-ea"/>
                <a:ea typeface="宋体" panose="02010600030101010101" pitchFamily="2" charset="-122"/>
                <a:cs typeface="+mn-ea"/>
              </a:rPr>
              <a:t>1 5:1 9:1 12:1 45:1 154:1 509:1 4089:1 45314:1 988576:1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+mn-ea"/>
                <a:ea typeface="宋体" panose="02010600030101010101" pitchFamily="2" charset="-122"/>
                <a:cs typeface="+mn-ea"/>
              </a:rPr>
              <a:t>0 2:1 7:1 18:1 34:1 176:1 510:1 3879:1 71310:1 818034:1</a:t>
            </a:r>
          </a:p>
          <a:p>
            <a:pPr algn="ctr"/>
            <a:r>
              <a:rPr lang="en-US" altLang="zh-CN" sz="2000" dirty="0">
                <a:solidFill>
                  <a:prstClr val="black"/>
                </a:solidFill>
                <a:latin typeface="+mn-ea"/>
                <a:ea typeface="宋体" panose="02010600030101010101" pitchFamily="2" charset="-122"/>
                <a:cs typeface="+mn-ea"/>
              </a:rPr>
              <a:t>…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逻辑斯谛回归训练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75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1210111"/>
                <a:ext cx="8137922" cy="5430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逻辑斯谛回归是二分类模型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</m:e>
                        <m:sub>
                          <m:r>
                            <a:rPr lang="el-GR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l-GR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𝜎</m:t>
                      </m:r>
                      <m:d>
                        <m:d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l-GR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l-GR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带有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L2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正则化的交叉熵损失函数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参数学习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←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𝜆𝜂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𝑥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仅更新标签中非零项对应的参数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10111"/>
                <a:ext cx="8137922" cy="5430834"/>
              </a:xfrm>
              <a:prstGeom prst="rect">
                <a:avLst/>
              </a:prstGeom>
              <a:blipFill>
                <a:blip r:embed="rId3"/>
                <a:stretch>
                  <a:fillRect l="-449" t="-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实验结果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76</a:t>
            </a:fld>
            <a:endParaRPr lang="zh-CN" alt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502442" y="1210111"/>
            <a:ext cx="8137922" cy="543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Criteo TB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级数据集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13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个数字字段，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26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个分类字段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2014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年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24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天中取七天连续数据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大约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300GB)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79.4M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次展示，负采样后点击次数为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1.6M</a:t>
            </a:r>
          </a:p>
          <a:p>
            <a:pPr lvl="1">
              <a:lnSpc>
                <a:spcPct val="200000"/>
              </a:lnSpc>
            </a:pPr>
            <a:r>
              <a:rPr lang="en-US" altLang="zh-CN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iPinYou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数据集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65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个分类字段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2013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年的连续十天数据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19.5M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次展示，负采样后点击次数为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937.7K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实验结果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5815230" cy="206381"/>
          </a:xfrm>
        </p:spPr>
        <p:txBody>
          <a:bodyPr/>
          <a:lstStyle/>
          <a:p>
            <a:r>
              <a:rPr lang="en-US" altLang="zh-CN" dirty="0" err="1"/>
              <a:t>Yanru</a:t>
            </a:r>
            <a:r>
              <a:rPr lang="en-US" altLang="zh-CN" dirty="0"/>
              <a:t> Qu et al. Product-based Neural Networks for User Response Prediction. ICDM 2016.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77</a:t>
            </a:fld>
            <a:endParaRPr lang="zh-CN" alt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502442" y="1210111"/>
            <a:ext cx="8137922" cy="543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性能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与非线性模型相比，线性模型具有以下优缺点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优点：标准化，易于理解和实施，高效和可扩展</a:t>
            </a:r>
          </a:p>
          <a:p>
            <a:pPr lvl="1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缺点：建模局限（特征独立假设），无法探索特征交互</a:t>
            </a:r>
          </a:p>
          <a:p>
            <a:pPr lvl="1"/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aphicFrame>
        <p:nvGraphicFramePr>
          <p:cNvPr id="7" name="内容占位符 4"/>
          <p:cNvGraphicFramePr/>
          <p:nvPr/>
        </p:nvGraphicFramePr>
        <p:xfrm>
          <a:off x="628648" y="1812631"/>
          <a:ext cx="7557864" cy="2250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52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9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Linearity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AUC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Log Loss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ea"/>
                          <a:cs typeface="+mn-ea"/>
                        </a:rPr>
                        <a:t>Criteo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ea"/>
                          <a:cs typeface="+mn-ea"/>
                        </a:rPr>
                        <a:t>iPinYou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ea"/>
                          <a:cs typeface="+mn-ea"/>
                        </a:rPr>
                        <a:t>Criteo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ea"/>
                          <a:cs typeface="+mn-ea"/>
                        </a:rPr>
                        <a:t>iPinYou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71.48%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73.43%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0.1334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5.581e-3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Factorization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Bi-linear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72.20%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75.52%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0.1324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5.504e-3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Deep Neural</a:t>
                      </a:r>
                      <a:r>
                        <a:rPr lang="en-US" altLang="zh-CN" baseline="0" dirty="0">
                          <a:latin typeface="+mn-ea"/>
                          <a:cs typeface="+mn-ea"/>
                        </a:rPr>
                        <a:t> Networks</a:t>
                      </a:r>
                      <a:endParaRPr lang="zh-CN" altLang="en-US" dirty="0">
                        <a:latin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75.66%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76.19%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0.1283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cs typeface="+mn-ea"/>
                        </a:rPr>
                        <a:t>5.443e-3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8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平方误差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4595" y="1293088"/>
                <a:ext cx="8137922" cy="547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  <a:buSzPct val="88000"/>
                </a:pPr>
                <a:r>
                  <a:rPr lang="en-US" altLang="zh-CN" sz="2000" dirty="0"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ℒ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阿里巴巴普惠体 R" panose="00020600040101010101" pitchFamily="18" charset="-122"/>
                                        <a:cs typeface="阿里巴巴普惠体 R" panose="00020600040101010101" pitchFamily="18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5" y="1293088"/>
                <a:ext cx="8137922" cy="54790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内容占位符 2"/>
          <p:cNvSpPr txBox="1"/>
          <p:nvPr/>
        </p:nvSpPr>
        <p:spPr>
          <a:xfrm>
            <a:off x="6018662" y="2386226"/>
            <a:ext cx="2732490" cy="3543519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16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5143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1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30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9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80" indent="-284480"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r>
              <a:rPr lang="zh-CN" altLang="en-US" sz="2000" dirty="0"/>
              <a:t>对预测误差大的有更大的惩罚</a:t>
            </a:r>
            <a:endParaRPr lang="en-US" altLang="zh-CN" sz="2000" dirty="0"/>
          </a:p>
          <a:p>
            <a:pPr marL="284480" indent="-284480"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</a:pPr>
            <a:r>
              <a:rPr lang="zh-CN" altLang="en-US" sz="2000" dirty="0"/>
              <a:t>容忍很小的预测误差</a:t>
            </a:r>
            <a:endParaRPr lang="en-US" altLang="zh-CN" sz="2000" dirty="0"/>
          </a:p>
          <a:p>
            <a:pPr lvl="1">
              <a:buClr>
                <a:schemeClr val="accent1"/>
              </a:buClr>
              <a:buSzPct val="100000"/>
            </a:pPr>
            <a:r>
              <a:rPr lang="zh-CN" altLang="en-US" sz="1800" dirty="0"/>
              <a:t>观测误差等</a:t>
            </a:r>
            <a:endParaRPr lang="en-US" altLang="zh-CN" sz="1800" dirty="0"/>
          </a:p>
          <a:p>
            <a:pPr lvl="1">
              <a:buClr>
                <a:schemeClr val="accent1"/>
              </a:buClr>
              <a:buSzPct val="100000"/>
            </a:pPr>
            <a:r>
              <a:rPr lang="zh-CN" altLang="en-US" sz="1800" dirty="0"/>
              <a:t>提升模型的泛化能力</a:t>
            </a:r>
            <a:endParaRPr lang="en-US" sz="1800" dirty="0"/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48" y="2007541"/>
            <a:ext cx="5375338" cy="42002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最小均方误差回归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502442" y="1292181"/>
                <a:ext cx="8137922" cy="15618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优化目标是最小化训练数据上的均方误差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阿里巴巴普惠体 R" panose="00020600040101010101" pitchFamily="18" charset="-122"/>
                                              <a:cs typeface="阿里巴巴普惠体 R" panose="00020600040101010101" pitchFamily="18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292181"/>
                <a:ext cx="8137922" cy="1561856"/>
              </a:xfrm>
              <a:prstGeom prst="rect">
                <a:avLst/>
              </a:prstGeom>
              <a:blipFill rotWithShape="1">
                <a:blip r:embed="rId5"/>
                <a:stretch>
                  <a:fillRect l="-449" t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0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1" y="3172905"/>
            <a:ext cx="3378200" cy="2916920"/>
          </a:xfrm>
          <a:prstGeom prst="rect">
            <a:avLst/>
          </a:prstGeom>
        </p:spPr>
      </p:pic>
      <p:pic>
        <p:nvPicPr>
          <p:cNvPr id="11" name="Picture 5" descr="https://www.spcforexcel.com/files/images/leastsquare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5" y="3581404"/>
            <a:ext cx="3696943" cy="244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9.5|1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主题5">
  <a:themeElements>
    <a:clrScheme name="伯禹配色v2">
      <a:dk1>
        <a:srgbClr val="000000"/>
      </a:dk1>
      <a:lt1>
        <a:srgbClr val="FFFFFF"/>
      </a:lt1>
      <a:dk2>
        <a:srgbClr val="57B9F2"/>
      </a:dk2>
      <a:lt2>
        <a:srgbClr val="E7E6E6"/>
      </a:lt2>
      <a:accent1>
        <a:srgbClr val="29AAF5"/>
      </a:accent1>
      <a:accent2>
        <a:srgbClr val="F05E50"/>
      </a:accent2>
      <a:accent3>
        <a:srgbClr val="29B29A"/>
      </a:accent3>
      <a:accent4>
        <a:srgbClr val="E74B7B"/>
      </a:accent4>
      <a:accent5>
        <a:srgbClr val="FF9200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7532</TotalTime>
  <Words>3244</Words>
  <Application>Microsoft Office PowerPoint</Application>
  <PresentationFormat>全屏显示(4:3)</PresentationFormat>
  <Paragraphs>778</Paragraphs>
  <Slides>78</Slides>
  <Notes>55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78</vt:i4>
      </vt:variant>
    </vt:vector>
  </HeadingPairs>
  <TitlesOfParts>
    <vt:vector size="92" baseType="lpstr">
      <vt:lpstr>Alibaba PuHuiTi</vt:lpstr>
      <vt:lpstr>Alibaba PuHuiTi Medium</vt:lpstr>
      <vt:lpstr>阿里巴巴普惠体 B</vt:lpstr>
      <vt:lpstr>阿里巴巴普惠体 R</vt:lpstr>
      <vt:lpstr>等线</vt:lpstr>
      <vt:lpstr>Microsoft YaHei</vt:lpstr>
      <vt:lpstr>Microsoft YaHei</vt:lpstr>
      <vt:lpstr>Arial</vt:lpstr>
      <vt:lpstr>Cambria</vt:lpstr>
      <vt:lpstr>Cambria Math</vt:lpstr>
      <vt:lpstr>Wingdings</vt:lpstr>
      <vt:lpstr>主题5</vt:lpstr>
      <vt:lpstr>think-cell Slide</vt:lpstr>
      <vt:lpstr>Formula</vt:lpstr>
      <vt:lpstr>PowerPoint 演示文稿</vt:lpstr>
      <vt:lpstr>PowerPoint 演示文稿</vt:lpstr>
      <vt:lpstr>线性判别模型</vt:lpstr>
      <vt:lpstr>线性判别模型</vt:lpstr>
      <vt:lpstr>线性回归</vt:lpstr>
      <vt:lpstr>线性回归</vt:lpstr>
      <vt:lpstr>学习目标</vt:lpstr>
      <vt:lpstr>平方误差</vt:lpstr>
      <vt:lpstr>最小均方误差回归</vt:lpstr>
      <vt:lpstr>最小化目标函数</vt:lpstr>
      <vt:lpstr>梯度学习方法</vt:lpstr>
      <vt:lpstr>PowerPoint 演示文稿</vt:lpstr>
      <vt:lpstr>PowerPoint 演示文稿</vt:lpstr>
      <vt:lpstr>批量梯度下降</vt:lpstr>
      <vt:lpstr>批量梯度下降</vt:lpstr>
      <vt:lpstr>线性模型学习展示 - 函数曲线</vt:lpstr>
      <vt:lpstr>PowerPoint 演示文稿</vt:lpstr>
      <vt:lpstr>随机梯度下降</vt:lpstr>
      <vt:lpstr>随机梯度下降</vt:lpstr>
      <vt:lpstr>PowerPoint 演示文稿</vt:lpstr>
      <vt:lpstr>小批量梯度 下降</vt:lpstr>
      <vt:lpstr>小批量梯度下降</vt:lpstr>
      <vt:lpstr>小批量梯度下降</vt:lpstr>
      <vt:lpstr>基本搜索步骤</vt:lpstr>
      <vt:lpstr>基本搜索步骤</vt:lpstr>
      <vt:lpstr>基本搜索步骤</vt:lpstr>
      <vt:lpstr>凸优化目标函数具有唯一最小点</vt:lpstr>
      <vt:lpstr>凸集 (Convex Set)</vt:lpstr>
      <vt:lpstr>凸函数 (Convex Function)</vt:lpstr>
      <vt:lpstr>学习率的选择</vt:lpstr>
      <vt:lpstr>PowerPoint 演示文稿</vt:lpstr>
      <vt:lpstr>从代数视角来看线性回归</vt:lpstr>
      <vt:lpstr>线性回归的矩阵形式</vt:lpstr>
      <vt:lpstr>线性回归的矩阵形式</vt:lpstr>
      <vt:lpstr>X^T X为奇异矩阵的情况</vt:lpstr>
      <vt:lpstr>带正则项的线性回归矩阵形式</vt:lpstr>
      <vt:lpstr>PowerPoint 演示文稿</vt:lpstr>
      <vt:lpstr>回顾：线性回归</vt:lpstr>
      <vt:lpstr>回顾：线性回归的矩阵形式</vt:lpstr>
      <vt:lpstr>泛线性模型</vt:lpstr>
      <vt:lpstr>核线性回归的矩阵形式</vt:lpstr>
      <vt:lpstr>核线性回归的矩阵形式</vt:lpstr>
      <vt:lpstr>PowerPoint 演示文稿</vt:lpstr>
      <vt:lpstr>线性判别模型</vt:lpstr>
      <vt:lpstr>线性判别模型</vt:lpstr>
      <vt:lpstr>概率判别模型的学习</vt:lpstr>
      <vt:lpstr>PowerPoint 演示文稿</vt:lpstr>
      <vt:lpstr>评估指标</vt:lpstr>
      <vt:lpstr>评估指标</vt:lpstr>
      <vt:lpstr>评估指标</vt:lpstr>
      <vt:lpstr>评估指标</vt:lpstr>
      <vt:lpstr>评估指标</vt:lpstr>
      <vt:lpstr>评估指标</vt:lpstr>
      <vt:lpstr>评估指标</vt:lpstr>
      <vt:lpstr>PowerPoint 演示文稿</vt:lpstr>
      <vt:lpstr>PowerPoint 演示文稿</vt:lpstr>
      <vt:lpstr>二分类</vt:lpstr>
      <vt:lpstr>分类问题</vt:lpstr>
      <vt:lpstr>二分类</vt:lpstr>
      <vt:lpstr>线性判别模型</vt:lpstr>
      <vt:lpstr>损失函数</vt:lpstr>
      <vt:lpstr>理解交叉熵</vt:lpstr>
      <vt:lpstr>二分类的交叉熵</vt:lpstr>
      <vt:lpstr>逻辑斯谛(Logistic)回归</vt:lpstr>
      <vt:lpstr>标签的决定</vt:lpstr>
      <vt:lpstr>多分类</vt:lpstr>
      <vt:lpstr>多分类</vt:lpstr>
      <vt:lpstr>多类别逻辑斯谛回归</vt:lpstr>
      <vt:lpstr>多类别逻辑斯谛回归</vt:lpstr>
      <vt:lpstr>PowerPoint 演示文稿</vt:lpstr>
      <vt:lpstr>在线广告中的点击率（CTR）估算</vt:lpstr>
      <vt:lpstr>  用户响应估计问题</vt:lpstr>
      <vt:lpstr>One-Hot 二进制（独热）编码</vt:lpstr>
      <vt:lpstr>训练/验证/测试 数据</vt:lpstr>
      <vt:lpstr>逻辑斯谛回归训练</vt:lpstr>
      <vt:lpstr>实验结果</vt:lpstr>
      <vt:lpstr>实验结果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CS3612-W2</dc:title>
  <dc:creator>Weinan Zhang</dc:creator>
  <cp:lastModifiedBy>Hanye Zhao</cp:lastModifiedBy>
  <cp:revision>164</cp:revision>
  <cp:lastPrinted>2020-03-08T08:35:36Z</cp:lastPrinted>
  <dcterms:created xsi:type="dcterms:W3CDTF">2019-04-27T16:00:00Z</dcterms:created>
  <dcterms:modified xsi:type="dcterms:W3CDTF">2023-06-28T08:05:34Z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2052-10.1.0.7698</vt:lpwstr>
  </property>
</Properties>
</file>